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5" r:id="rId17"/>
    <p:sldId id="277" r:id="rId18"/>
    <p:sldId id="279" r:id="rId19"/>
    <p:sldId id="281" r:id="rId20"/>
    <p:sldId id="283" r:id="rId21"/>
    <p:sldId id="285" r:id="rId22"/>
    <p:sldId id="287" r:id="rId23"/>
    <p:sldId id="289" r:id="rId24"/>
    <p:sldId id="291" r:id="rId25"/>
    <p:sldId id="293" r:id="rId26"/>
    <p:sldId id="295" r:id="rId27"/>
    <p:sldId id="297" r:id="rId28"/>
    <p:sldId id="299" r:id="rId29"/>
    <p:sldId id="30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6106F9B-9F5B-443B-A71B-F2C7A5B8F404}" type="datetimeFigureOut">
              <a:rPr lang="en-GB" smtClean="0"/>
              <a:t>20/05/2020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7E5DD6-9BF1-4C4B-9812-C23DB11A9090}" type="slidenum">
              <a:rPr lang="en-GB" smtClean="0"/>
              <a:t>‹#›</a:t>
            </a:fld>
            <a:endParaRPr lang="en-GB"/>
          </a:p>
        </p:txBody>
      </p:sp>
    </p:spTree>
    <p:extLst>
      <p:ext uri="{BB962C8B-B14F-4D97-AF65-F5344CB8AC3E}">
        <p14:creationId xmlns:p14="http://schemas.microsoft.com/office/powerpoint/2010/main" val="1966359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6106F9B-9F5B-443B-A71B-F2C7A5B8F404}" type="datetimeFigureOut">
              <a:rPr lang="en-GB" smtClean="0"/>
              <a:t>20/05/2020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7E5DD6-9BF1-4C4B-9812-C23DB11A9090}" type="slidenum">
              <a:rPr lang="en-GB" smtClean="0"/>
              <a:t>‹#›</a:t>
            </a:fld>
            <a:endParaRPr lang="en-GB"/>
          </a:p>
        </p:txBody>
      </p:sp>
    </p:spTree>
    <p:extLst>
      <p:ext uri="{BB962C8B-B14F-4D97-AF65-F5344CB8AC3E}">
        <p14:creationId xmlns:p14="http://schemas.microsoft.com/office/powerpoint/2010/main" val="2154047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6106F9B-9F5B-443B-A71B-F2C7A5B8F404}" type="datetimeFigureOut">
              <a:rPr lang="en-GB" smtClean="0"/>
              <a:t>20/05/2020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7E5DD6-9BF1-4C4B-9812-C23DB11A9090}" type="slidenum">
              <a:rPr lang="en-GB" smtClean="0"/>
              <a:t>‹#›</a:t>
            </a:fld>
            <a:endParaRPr lang="en-GB"/>
          </a:p>
        </p:txBody>
      </p:sp>
    </p:spTree>
    <p:extLst>
      <p:ext uri="{BB962C8B-B14F-4D97-AF65-F5344CB8AC3E}">
        <p14:creationId xmlns:p14="http://schemas.microsoft.com/office/powerpoint/2010/main" val="1384663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6106F9B-9F5B-443B-A71B-F2C7A5B8F404}" type="datetimeFigureOut">
              <a:rPr lang="en-GB" smtClean="0"/>
              <a:t>20/05/2020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7E5DD6-9BF1-4C4B-9812-C23DB11A9090}" type="slidenum">
              <a:rPr lang="en-GB" smtClean="0"/>
              <a:t>‹#›</a:t>
            </a:fld>
            <a:endParaRPr lang="en-GB"/>
          </a:p>
        </p:txBody>
      </p:sp>
    </p:spTree>
    <p:extLst>
      <p:ext uri="{BB962C8B-B14F-4D97-AF65-F5344CB8AC3E}">
        <p14:creationId xmlns:p14="http://schemas.microsoft.com/office/powerpoint/2010/main" val="3512157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106F9B-9F5B-443B-A71B-F2C7A5B8F404}" type="datetimeFigureOut">
              <a:rPr lang="en-GB" smtClean="0"/>
              <a:t>20/05/2020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7E5DD6-9BF1-4C4B-9812-C23DB11A9090}" type="slidenum">
              <a:rPr lang="en-GB" smtClean="0"/>
              <a:t>‹#›</a:t>
            </a:fld>
            <a:endParaRPr lang="en-GB"/>
          </a:p>
        </p:txBody>
      </p:sp>
    </p:spTree>
    <p:extLst>
      <p:ext uri="{BB962C8B-B14F-4D97-AF65-F5344CB8AC3E}">
        <p14:creationId xmlns:p14="http://schemas.microsoft.com/office/powerpoint/2010/main" val="2329572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6106F9B-9F5B-443B-A71B-F2C7A5B8F404}" type="datetimeFigureOut">
              <a:rPr lang="en-GB" smtClean="0"/>
              <a:t>20/05/2020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7E5DD6-9BF1-4C4B-9812-C23DB11A9090}" type="slidenum">
              <a:rPr lang="en-GB" smtClean="0"/>
              <a:t>‹#›</a:t>
            </a:fld>
            <a:endParaRPr lang="en-GB"/>
          </a:p>
        </p:txBody>
      </p:sp>
    </p:spTree>
    <p:extLst>
      <p:ext uri="{BB962C8B-B14F-4D97-AF65-F5344CB8AC3E}">
        <p14:creationId xmlns:p14="http://schemas.microsoft.com/office/powerpoint/2010/main" val="367593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6106F9B-9F5B-443B-A71B-F2C7A5B8F404}" type="datetimeFigureOut">
              <a:rPr lang="en-GB" smtClean="0"/>
              <a:t>20/05/2020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7E5DD6-9BF1-4C4B-9812-C23DB11A9090}" type="slidenum">
              <a:rPr lang="en-GB" smtClean="0"/>
              <a:t>‹#›</a:t>
            </a:fld>
            <a:endParaRPr lang="en-GB"/>
          </a:p>
        </p:txBody>
      </p:sp>
    </p:spTree>
    <p:extLst>
      <p:ext uri="{BB962C8B-B14F-4D97-AF65-F5344CB8AC3E}">
        <p14:creationId xmlns:p14="http://schemas.microsoft.com/office/powerpoint/2010/main" val="3071141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6106F9B-9F5B-443B-A71B-F2C7A5B8F404}" type="datetimeFigureOut">
              <a:rPr lang="en-GB" smtClean="0"/>
              <a:t>20/05/2020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7E5DD6-9BF1-4C4B-9812-C23DB11A9090}" type="slidenum">
              <a:rPr lang="en-GB" smtClean="0"/>
              <a:t>‹#›</a:t>
            </a:fld>
            <a:endParaRPr lang="en-GB"/>
          </a:p>
        </p:txBody>
      </p:sp>
    </p:spTree>
    <p:extLst>
      <p:ext uri="{BB962C8B-B14F-4D97-AF65-F5344CB8AC3E}">
        <p14:creationId xmlns:p14="http://schemas.microsoft.com/office/powerpoint/2010/main" val="1543029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106F9B-9F5B-443B-A71B-F2C7A5B8F404}" type="datetimeFigureOut">
              <a:rPr lang="en-GB" smtClean="0"/>
              <a:t>20/05/2020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7E5DD6-9BF1-4C4B-9812-C23DB11A9090}" type="slidenum">
              <a:rPr lang="en-GB" smtClean="0"/>
              <a:t>‹#›</a:t>
            </a:fld>
            <a:endParaRPr lang="en-GB"/>
          </a:p>
        </p:txBody>
      </p:sp>
    </p:spTree>
    <p:extLst>
      <p:ext uri="{BB962C8B-B14F-4D97-AF65-F5344CB8AC3E}">
        <p14:creationId xmlns:p14="http://schemas.microsoft.com/office/powerpoint/2010/main" val="1188059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6106F9B-9F5B-443B-A71B-F2C7A5B8F404}" type="datetimeFigureOut">
              <a:rPr lang="en-GB" smtClean="0"/>
              <a:t>20/05/2020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7E5DD6-9BF1-4C4B-9812-C23DB11A9090}" type="slidenum">
              <a:rPr lang="en-GB" smtClean="0"/>
              <a:t>‹#›</a:t>
            </a:fld>
            <a:endParaRPr lang="en-GB"/>
          </a:p>
        </p:txBody>
      </p:sp>
    </p:spTree>
    <p:extLst>
      <p:ext uri="{BB962C8B-B14F-4D97-AF65-F5344CB8AC3E}">
        <p14:creationId xmlns:p14="http://schemas.microsoft.com/office/powerpoint/2010/main" val="3096609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6106F9B-9F5B-443B-A71B-F2C7A5B8F404}" type="datetimeFigureOut">
              <a:rPr lang="en-GB" smtClean="0"/>
              <a:t>20/05/2020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7E5DD6-9BF1-4C4B-9812-C23DB11A9090}" type="slidenum">
              <a:rPr lang="en-GB" smtClean="0"/>
              <a:t>‹#›</a:t>
            </a:fld>
            <a:endParaRPr lang="en-GB"/>
          </a:p>
        </p:txBody>
      </p:sp>
    </p:spTree>
    <p:extLst>
      <p:ext uri="{BB962C8B-B14F-4D97-AF65-F5344CB8AC3E}">
        <p14:creationId xmlns:p14="http://schemas.microsoft.com/office/powerpoint/2010/main" val="1015432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106F9B-9F5B-443B-A71B-F2C7A5B8F404}" type="datetimeFigureOut">
              <a:rPr lang="en-GB" smtClean="0"/>
              <a:t>20/05/2020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7E5DD6-9BF1-4C4B-9812-C23DB11A9090}" type="slidenum">
              <a:rPr lang="en-GB" smtClean="0"/>
              <a:t>‹#›</a:t>
            </a:fld>
            <a:endParaRPr lang="en-GB"/>
          </a:p>
        </p:txBody>
      </p:sp>
    </p:spTree>
    <p:extLst>
      <p:ext uri="{BB962C8B-B14F-4D97-AF65-F5344CB8AC3E}">
        <p14:creationId xmlns:p14="http://schemas.microsoft.com/office/powerpoint/2010/main" val="2577635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Splinter Bids</a:t>
            </a:r>
          </a:p>
        </p:txBody>
      </p:sp>
      <p:sp>
        <p:nvSpPr>
          <p:cNvPr id="3" name="Subtitle 2"/>
          <p:cNvSpPr>
            <a:spLocks noGrp="1"/>
          </p:cNvSpPr>
          <p:nvPr>
            <p:ph type="subTitle" idx="1"/>
          </p:nvPr>
        </p:nvSpPr>
        <p:spPr/>
        <p:txBody>
          <a:bodyPr/>
          <a:lstStyle/>
          <a:p>
            <a:r>
              <a:rPr lang="en-GB" dirty="0"/>
              <a:t>Usually Used in Response to </a:t>
            </a:r>
          </a:p>
          <a:p>
            <a:r>
              <a:rPr lang="en-GB" dirty="0"/>
              <a:t>1</a:t>
            </a:r>
            <a:r>
              <a:rPr lang="en-GB" dirty="0">
                <a:solidFill>
                  <a:srgbClr val="FF0000"/>
                </a:solidFill>
                <a:sym typeface="Symbol"/>
              </a:rPr>
              <a:t></a:t>
            </a:r>
            <a:r>
              <a:rPr lang="en-GB" dirty="0">
                <a:sym typeface="Symbol"/>
              </a:rPr>
              <a:t> or 1 Opening Bids</a:t>
            </a:r>
            <a:endParaRPr lang="en-GB" dirty="0"/>
          </a:p>
        </p:txBody>
      </p:sp>
    </p:spTree>
    <p:extLst>
      <p:ext uri="{BB962C8B-B14F-4D97-AF65-F5344CB8AC3E}">
        <p14:creationId xmlns:p14="http://schemas.microsoft.com/office/powerpoint/2010/main" val="2269919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pPr marL="0" indent="0">
              <a:buNone/>
            </a:pPr>
            <a:r>
              <a:rPr lang="en-US" b="1" dirty="0"/>
              <a:t>Example 1</a:t>
            </a:r>
            <a:endParaRPr lang="en-GB" dirty="0"/>
          </a:p>
          <a:p>
            <a:pPr marL="0" indent="0">
              <a:buNone/>
            </a:pPr>
            <a:r>
              <a:rPr lang="en-US" dirty="0"/>
              <a:t>You hold the following hand:</a:t>
            </a:r>
          </a:p>
          <a:p>
            <a:pPr marL="0" indent="0">
              <a:buNone/>
            </a:pPr>
            <a:r>
              <a:rPr lang="en-US" dirty="0">
                <a:sym typeface="Symbol"/>
              </a:rPr>
              <a:t> A Q J 6 3</a:t>
            </a:r>
          </a:p>
          <a:p>
            <a:pPr marL="0" indent="0">
              <a:buNone/>
            </a:pPr>
            <a:r>
              <a:rPr lang="en-US" dirty="0">
                <a:solidFill>
                  <a:srgbClr val="FF0000"/>
                </a:solidFill>
                <a:sym typeface="Symbol"/>
              </a:rPr>
              <a:t></a:t>
            </a:r>
            <a:r>
              <a:rPr lang="en-US" dirty="0">
                <a:sym typeface="Symbol"/>
              </a:rPr>
              <a:t> K 5</a:t>
            </a:r>
          </a:p>
          <a:p>
            <a:pPr marL="0" indent="0">
              <a:buNone/>
            </a:pPr>
            <a:r>
              <a:rPr lang="en-US" dirty="0">
                <a:solidFill>
                  <a:srgbClr val="FF0000"/>
                </a:solidFill>
                <a:sym typeface="Symbol"/>
              </a:rPr>
              <a:t></a:t>
            </a:r>
            <a:r>
              <a:rPr lang="en-US" dirty="0">
                <a:sym typeface="Symbol"/>
              </a:rPr>
              <a:t> A 2</a:t>
            </a:r>
          </a:p>
          <a:p>
            <a:pPr marL="0" indent="0">
              <a:buNone/>
            </a:pPr>
            <a:r>
              <a:rPr lang="en-US" dirty="0">
                <a:sym typeface="Symbol"/>
              </a:rPr>
              <a:t> 7 6 4 3</a:t>
            </a:r>
            <a:endParaRPr lang="en-GB" dirty="0"/>
          </a:p>
          <a:p>
            <a:pPr marL="0" indent="0">
              <a:buNone/>
            </a:pPr>
            <a:endParaRPr lang="en-GB" dirty="0"/>
          </a:p>
          <a:p>
            <a:pPr marL="0" indent="0">
              <a:buNone/>
            </a:pPr>
            <a:r>
              <a:rPr lang="en-GB" dirty="0"/>
              <a:t>You open the bidding with 1</a:t>
            </a:r>
            <a:r>
              <a:rPr lang="en-GB" dirty="0">
                <a:sym typeface="Symbol"/>
              </a:rPr>
              <a:t></a:t>
            </a:r>
            <a:r>
              <a:rPr lang="en-GB" dirty="0"/>
              <a:t> and partner makes a splinter bid of 4</a:t>
            </a:r>
            <a:r>
              <a:rPr lang="en-GB" dirty="0">
                <a:sym typeface="Symbol"/>
              </a:rPr>
              <a:t></a:t>
            </a:r>
            <a:r>
              <a:rPr lang="en-GB" dirty="0"/>
              <a:t>. </a:t>
            </a:r>
          </a:p>
          <a:p>
            <a:pPr marL="0" indent="0">
              <a:buNone/>
            </a:pPr>
            <a:r>
              <a:rPr lang="en-GB" dirty="0"/>
              <a:t>You re-evaluate your hand.</a:t>
            </a:r>
          </a:p>
        </p:txBody>
      </p:sp>
    </p:spTree>
    <p:extLst>
      <p:ext uri="{BB962C8B-B14F-4D97-AF65-F5344CB8AC3E}">
        <p14:creationId xmlns:p14="http://schemas.microsoft.com/office/powerpoint/2010/main" val="3358094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pPr marL="0" indent="0">
              <a:buNone/>
            </a:pPr>
            <a:r>
              <a:rPr lang="en-GB" dirty="0"/>
              <a:t>You have no wasted points in clubs, 14 HCP and 2 distributional points, giving a total of 16.  </a:t>
            </a:r>
          </a:p>
          <a:p>
            <a:pPr marL="0" indent="0">
              <a:buNone/>
            </a:pPr>
            <a:endParaRPr lang="en-GB" dirty="0"/>
          </a:p>
          <a:p>
            <a:pPr marL="0" indent="0">
              <a:buNone/>
            </a:pPr>
            <a:r>
              <a:rPr lang="en-GB" dirty="0"/>
              <a:t>You cue bid 4</a:t>
            </a:r>
            <a:r>
              <a:rPr lang="en-GB" dirty="0">
                <a:solidFill>
                  <a:srgbClr val="FF0000"/>
                </a:solidFill>
                <a:sym typeface="Symbol"/>
              </a:rPr>
              <a:t></a:t>
            </a:r>
            <a:r>
              <a:rPr lang="en-GB" dirty="0"/>
              <a:t>to show first round control in diamonds, and if partner bids 4</a:t>
            </a:r>
            <a:r>
              <a:rPr lang="en-GB" dirty="0">
                <a:solidFill>
                  <a:srgbClr val="FF0000"/>
                </a:solidFill>
                <a:sym typeface="Symbol"/>
              </a:rPr>
              <a:t></a:t>
            </a:r>
            <a:r>
              <a:rPr lang="en-GB" dirty="0">
                <a:sym typeface="Symbol"/>
              </a:rPr>
              <a:t> </a:t>
            </a:r>
            <a:r>
              <a:rPr lang="en-GB" dirty="0"/>
              <a:t>to show first round control in hearts, you can use Roman Key Card Blackwood to ask for controls and possibly go for slam.</a:t>
            </a:r>
          </a:p>
          <a:p>
            <a:pPr marL="0" indent="0">
              <a:buNone/>
            </a:pPr>
            <a:endParaRPr lang="en-GB" dirty="0"/>
          </a:p>
        </p:txBody>
      </p:sp>
    </p:spTree>
    <p:extLst>
      <p:ext uri="{BB962C8B-B14F-4D97-AF65-F5344CB8AC3E}">
        <p14:creationId xmlns:p14="http://schemas.microsoft.com/office/powerpoint/2010/main" val="2797118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buNone/>
            </a:pPr>
            <a:r>
              <a:rPr lang="en-GB" b="1" dirty="0"/>
              <a:t>Example 2</a:t>
            </a:r>
            <a:endParaRPr lang="en-GB" dirty="0"/>
          </a:p>
          <a:p>
            <a:pPr marL="0" indent="0">
              <a:buNone/>
            </a:pPr>
            <a:r>
              <a:rPr lang="en-GB" dirty="0"/>
              <a:t> </a:t>
            </a:r>
            <a:r>
              <a:rPr lang="en-US" dirty="0"/>
              <a:t>You hold the following hand:</a:t>
            </a:r>
          </a:p>
          <a:p>
            <a:pPr marL="0" indent="0">
              <a:buNone/>
            </a:pPr>
            <a:r>
              <a:rPr lang="en-US" dirty="0">
                <a:sym typeface="Symbol"/>
              </a:rPr>
              <a:t> A Q J 6 3</a:t>
            </a:r>
          </a:p>
          <a:p>
            <a:pPr marL="0" indent="0">
              <a:buNone/>
            </a:pPr>
            <a:r>
              <a:rPr lang="en-US" dirty="0">
                <a:solidFill>
                  <a:srgbClr val="FF0000"/>
                </a:solidFill>
                <a:sym typeface="Symbol"/>
              </a:rPr>
              <a:t></a:t>
            </a:r>
            <a:r>
              <a:rPr lang="en-US" dirty="0">
                <a:sym typeface="Symbol"/>
              </a:rPr>
              <a:t> 8 5</a:t>
            </a:r>
          </a:p>
          <a:p>
            <a:pPr marL="0" indent="0">
              <a:buNone/>
            </a:pPr>
            <a:r>
              <a:rPr lang="en-US" dirty="0">
                <a:solidFill>
                  <a:srgbClr val="FF0000"/>
                </a:solidFill>
                <a:sym typeface="Symbol"/>
              </a:rPr>
              <a:t></a:t>
            </a:r>
            <a:r>
              <a:rPr lang="en-US" dirty="0">
                <a:sym typeface="Symbol"/>
              </a:rPr>
              <a:t> A 2</a:t>
            </a:r>
          </a:p>
          <a:p>
            <a:pPr marL="0" indent="0">
              <a:buNone/>
            </a:pPr>
            <a:r>
              <a:rPr lang="en-US" dirty="0">
                <a:sym typeface="Symbol"/>
              </a:rPr>
              <a:t> Q J 7 2</a:t>
            </a:r>
            <a:endParaRPr lang="en-GB" dirty="0"/>
          </a:p>
          <a:p>
            <a:pPr marL="0" indent="0">
              <a:buNone/>
            </a:pPr>
            <a:r>
              <a:rPr lang="en-GB" dirty="0"/>
              <a:t>You open the bidding with 1</a:t>
            </a:r>
            <a:r>
              <a:rPr lang="en-GB" dirty="0">
                <a:sym typeface="Symbol"/>
              </a:rPr>
              <a:t></a:t>
            </a:r>
            <a:r>
              <a:rPr lang="en-GB" dirty="0"/>
              <a:t> and partner makes a splinter bid of 4</a:t>
            </a:r>
            <a:r>
              <a:rPr lang="en-GB" dirty="0">
                <a:sym typeface="Symbol"/>
              </a:rPr>
              <a:t></a:t>
            </a:r>
            <a:r>
              <a:rPr lang="en-GB" dirty="0"/>
              <a:t>. </a:t>
            </a:r>
          </a:p>
          <a:p>
            <a:pPr marL="0" indent="0">
              <a:buNone/>
            </a:pPr>
            <a:r>
              <a:rPr lang="en-GB" dirty="0"/>
              <a:t>You evaluate your hand.</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12847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marL="0" indent="0">
              <a:buNone/>
            </a:pPr>
            <a:r>
              <a:rPr lang="en-GB" dirty="0"/>
              <a:t>Although this hand has the same number of points as the previous example, three of these points are in clubs, the suit in which partner has splintered.  When re-evaluating the hand these points are not included.</a:t>
            </a:r>
          </a:p>
          <a:p>
            <a:pPr marL="0" indent="0">
              <a:buNone/>
            </a:pPr>
            <a:r>
              <a:rPr lang="en-GB" dirty="0"/>
              <a:t>HCP (excluding clubs) = 11</a:t>
            </a:r>
          </a:p>
          <a:p>
            <a:pPr marL="0" indent="0">
              <a:buNone/>
            </a:pPr>
            <a:r>
              <a:rPr lang="en-GB" dirty="0"/>
              <a:t>Distributional points = 2</a:t>
            </a:r>
          </a:p>
          <a:p>
            <a:pPr marL="0" indent="0">
              <a:buNone/>
            </a:pPr>
            <a:r>
              <a:rPr lang="en-GB" dirty="0"/>
              <a:t>Total = 13, which is less than 15.</a:t>
            </a:r>
          </a:p>
          <a:p>
            <a:pPr marL="0" indent="0">
              <a:buNone/>
            </a:pPr>
            <a:r>
              <a:rPr lang="en-GB" dirty="0"/>
              <a:t>Opener therefore bids 4</a:t>
            </a:r>
            <a:r>
              <a:rPr lang="en-GB" dirty="0">
                <a:sym typeface="Symbol"/>
              </a:rPr>
              <a:t>.</a:t>
            </a:r>
          </a:p>
          <a:p>
            <a:pPr marL="0" indent="0">
              <a:buNone/>
            </a:pPr>
            <a:r>
              <a:rPr lang="en-GB" dirty="0">
                <a:sym typeface="Symbol"/>
              </a:rPr>
              <a:t>With a suitable hand, responder may carry on.</a:t>
            </a:r>
            <a:endParaRPr lang="en-GB" dirty="0"/>
          </a:p>
        </p:txBody>
      </p:sp>
    </p:spTree>
    <p:extLst>
      <p:ext uri="{BB962C8B-B14F-4D97-AF65-F5344CB8AC3E}">
        <p14:creationId xmlns:p14="http://schemas.microsoft.com/office/powerpoint/2010/main" val="2932192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marL="0" indent="0">
              <a:buNone/>
            </a:pPr>
            <a:r>
              <a:rPr lang="en-GB" dirty="0"/>
              <a:t>Splinter bidding consists of two main components.</a:t>
            </a:r>
          </a:p>
          <a:p>
            <a:r>
              <a:rPr lang="en-GB" dirty="0"/>
              <a:t>Responder’s splinter bid, showing support                     for the opening major and enough points for game.</a:t>
            </a:r>
          </a:p>
          <a:p>
            <a:r>
              <a:rPr lang="en-GB" dirty="0"/>
              <a:t>Opener’s response, telling responder about the strength of </a:t>
            </a:r>
            <a:r>
              <a:rPr lang="en-GB"/>
              <a:t>their hand.</a:t>
            </a:r>
            <a:endParaRPr lang="en-GB" dirty="0"/>
          </a:p>
        </p:txBody>
      </p:sp>
    </p:spTree>
    <p:extLst>
      <p:ext uri="{BB962C8B-B14F-4D97-AF65-F5344CB8AC3E}">
        <p14:creationId xmlns:p14="http://schemas.microsoft.com/office/powerpoint/2010/main" val="2124831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1:</a:t>
            </a:r>
          </a:p>
          <a:p>
            <a:pPr marL="0" indent="0">
              <a:buNone/>
            </a:pPr>
            <a:r>
              <a:rPr lang="en-GB" dirty="0"/>
              <a:t>Partner has opened 1</a:t>
            </a:r>
            <a:r>
              <a:rPr lang="en-GB" dirty="0">
                <a:solidFill>
                  <a:srgbClr val="FF0000"/>
                </a:solidFill>
                <a:sym typeface="Symbol"/>
              </a:rPr>
              <a:t></a:t>
            </a:r>
            <a:r>
              <a:rPr lang="en-GB" dirty="0">
                <a:sym typeface="Symbol"/>
              </a:rPr>
              <a:t>.  What do you bid with the following?</a:t>
            </a:r>
          </a:p>
          <a:p>
            <a:pPr marL="0" indent="0">
              <a:buNone/>
            </a:pPr>
            <a:r>
              <a:rPr lang="en-GB" dirty="0">
                <a:sym typeface="Symbol"/>
              </a:rPr>
              <a:t>Example A</a:t>
            </a:r>
          </a:p>
          <a:p>
            <a:pPr marL="0" indent="0">
              <a:buNone/>
            </a:pPr>
            <a:r>
              <a:rPr lang="en-US" dirty="0">
                <a:sym typeface="Symbol"/>
              </a:rPr>
              <a:t> J 10 5 2</a:t>
            </a:r>
          </a:p>
          <a:p>
            <a:pPr marL="0" indent="0">
              <a:buNone/>
            </a:pPr>
            <a:r>
              <a:rPr lang="en-US" dirty="0">
                <a:solidFill>
                  <a:srgbClr val="FF0000"/>
                </a:solidFill>
                <a:sym typeface="Symbol"/>
              </a:rPr>
              <a:t></a:t>
            </a:r>
            <a:r>
              <a:rPr lang="en-US" dirty="0">
                <a:sym typeface="Symbol"/>
              </a:rPr>
              <a:t> A Q 10 5</a:t>
            </a:r>
          </a:p>
          <a:p>
            <a:pPr marL="0" indent="0">
              <a:buNone/>
            </a:pPr>
            <a:r>
              <a:rPr lang="en-US" dirty="0">
                <a:solidFill>
                  <a:srgbClr val="FF0000"/>
                </a:solidFill>
                <a:sym typeface="Symbol"/>
              </a:rPr>
              <a:t></a:t>
            </a:r>
            <a:r>
              <a:rPr lang="en-US" dirty="0">
                <a:sym typeface="Symbol"/>
              </a:rPr>
              <a:t> A Q 10 6</a:t>
            </a:r>
          </a:p>
          <a:p>
            <a:pPr marL="0" indent="0">
              <a:buNone/>
            </a:pPr>
            <a:r>
              <a:rPr lang="en-US" dirty="0">
                <a:sym typeface="Symbol"/>
              </a:rPr>
              <a:t> 2</a:t>
            </a:r>
            <a:endParaRPr lang="en-GB" dirty="0"/>
          </a:p>
          <a:p>
            <a:pPr marL="0" indent="0">
              <a:buNone/>
            </a:pPr>
            <a:r>
              <a:rPr lang="en-GB" dirty="0"/>
              <a:t>13 HCPs; </a:t>
            </a:r>
          </a:p>
          <a:p>
            <a:pPr marL="0" indent="0">
              <a:buNone/>
            </a:pPr>
            <a:r>
              <a:rPr lang="en-GB" dirty="0"/>
              <a:t>Singleton club;</a:t>
            </a:r>
          </a:p>
          <a:p>
            <a:pPr marL="0" indent="0">
              <a:buNone/>
            </a:pPr>
            <a:r>
              <a:rPr lang="en-GB" dirty="0"/>
              <a:t>Bid 4</a:t>
            </a:r>
            <a:r>
              <a:rPr lang="en-GB" dirty="0">
                <a:sym typeface="Symbol"/>
              </a:rPr>
              <a:t></a:t>
            </a:r>
            <a:endParaRPr lang="en-GB" dirty="0"/>
          </a:p>
        </p:txBody>
      </p:sp>
    </p:spTree>
    <p:extLst>
      <p:ext uri="{BB962C8B-B14F-4D97-AF65-F5344CB8AC3E}">
        <p14:creationId xmlns:p14="http://schemas.microsoft.com/office/powerpoint/2010/main" val="3725352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8" end="8"/>
                                            </p:txEl>
                                          </p:spTgt>
                                        </p:tgtEl>
                                        <p:attrNameLst>
                                          <p:attrName>style.visibility</p:attrName>
                                        </p:attrNameLst>
                                      </p:cBhvr>
                                      <p:to>
                                        <p:strVal val="visible"/>
                                      </p:to>
                                    </p:set>
                                    <p:animEffect transition="in" filter="fade">
                                      <p:cBhvr>
                                        <p:cTn id="14" dur="1000"/>
                                        <p:tgtEl>
                                          <p:spTgt spid="3">
                                            <p:txEl>
                                              <p:pRg st="8" end="8"/>
                                            </p:txEl>
                                          </p:spTgt>
                                        </p:tgtEl>
                                      </p:cBhvr>
                                    </p:animEffect>
                                    <p:anim calcmode="lin" valueType="num">
                                      <p:cBhvr>
                                        <p:cTn id="1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1000"/>
                                        <p:tgtEl>
                                          <p:spTgt spid="3">
                                            <p:txEl>
                                              <p:pRg st="9" end="9"/>
                                            </p:txEl>
                                          </p:spTgt>
                                        </p:tgtEl>
                                      </p:cBhvr>
                                    </p:animEffect>
                                    <p:anim calcmode="lin" valueType="num">
                                      <p:cBhvr>
                                        <p:cTn id="2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1:</a:t>
            </a:r>
          </a:p>
          <a:p>
            <a:pPr marL="0" indent="0">
              <a:buNone/>
            </a:pPr>
            <a:r>
              <a:rPr lang="en-GB" dirty="0"/>
              <a:t>Partner has opened 1</a:t>
            </a:r>
            <a:r>
              <a:rPr lang="en-GB" dirty="0">
                <a:solidFill>
                  <a:srgbClr val="FF0000"/>
                </a:solidFill>
                <a:sym typeface="Symbol"/>
              </a:rPr>
              <a:t></a:t>
            </a:r>
            <a:r>
              <a:rPr lang="en-GB" dirty="0">
                <a:sym typeface="Symbol"/>
              </a:rPr>
              <a:t>.  What do you bid with the following?</a:t>
            </a:r>
          </a:p>
          <a:p>
            <a:pPr marL="0" indent="0">
              <a:buNone/>
            </a:pPr>
            <a:r>
              <a:rPr lang="en-GB" dirty="0">
                <a:sym typeface="Symbol"/>
              </a:rPr>
              <a:t>Example C</a:t>
            </a:r>
          </a:p>
          <a:p>
            <a:pPr marL="0" indent="0">
              <a:buNone/>
            </a:pPr>
            <a:r>
              <a:rPr lang="en-US" dirty="0">
                <a:sym typeface="Symbol"/>
              </a:rPr>
              <a:t> K Q 5 4</a:t>
            </a:r>
          </a:p>
          <a:p>
            <a:pPr marL="0" indent="0">
              <a:buNone/>
            </a:pPr>
            <a:r>
              <a:rPr lang="en-US" dirty="0">
                <a:solidFill>
                  <a:srgbClr val="FF0000"/>
                </a:solidFill>
                <a:sym typeface="Symbol"/>
              </a:rPr>
              <a:t></a:t>
            </a:r>
            <a:r>
              <a:rPr lang="en-US" dirty="0">
                <a:sym typeface="Symbol"/>
              </a:rPr>
              <a:t> J 4 3 2</a:t>
            </a:r>
          </a:p>
          <a:p>
            <a:pPr marL="0" indent="0">
              <a:buNone/>
            </a:pPr>
            <a:r>
              <a:rPr lang="en-US" dirty="0">
                <a:solidFill>
                  <a:srgbClr val="FF0000"/>
                </a:solidFill>
                <a:sym typeface="Symbol"/>
              </a:rPr>
              <a:t></a:t>
            </a:r>
            <a:r>
              <a:rPr lang="en-US" dirty="0">
                <a:sym typeface="Symbol"/>
              </a:rPr>
              <a:t> </a:t>
            </a:r>
          </a:p>
          <a:p>
            <a:pPr marL="0" indent="0">
              <a:buNone/>
            </a:pPr>
            <a:r>
              <a:rPr lang="en-US" dirty="0">
                <a:sym typeface="Symbol"/>
              </a:rPr>
              <a:t> K J 9 3 2</a:t>
            </a:r>
            <a:endParaRPr lang="en-GB" dirty="0"/>
          </a:p>
          <a:p>
            <a:pPr marL="0" indent="0">
              <a:buNone/>
            </a:pPr>
            <a:r>
              <a:rPr lang="en-GB" dirty="0"/>
              <a:t>10 HCPs; </a:t>
            </a:r>
          </a:p>
          <a:p>
            <a:pPr marL="0" indent="0">
              <a:buNone/>
            </a:pPr>
            <a:r>
              <a:rPr lang="en-GB" dirty="0"/>
              <a:t>Void in diamonds, worth a further 3 points.</a:t>
            </a:r>
          </a:p>
          <a:p>
            <a:pPr marL="0" indent="0">
              <a:buNone/>
            </a:pPr>
            <a:r>
              <a:rPr lang="en-GB" dirty="0"/>
              <a:t>Bid 4</a:t>
            </a:r>
            <a:r>
              <a:rPr lang="en-GB" dirty="0">
                <a:solidFill>
                  <a:srgbClr val="FF0000"/>
                </a:solidFill>
                <a:sym typeface="Symbol"/>
              </a:rPr>
              <a:t></a:t>
            </a:r>
            <a:r>
              <a:rPr lang="en-GB" dirty="0">
                <a:sym typeface="Symbol"/>
              </a:rPr>
              <a:t>.</a:t>
            </a:r>
            <a:endParaRPr lang="en-GB" dirty="0"/>
          </a:p>
        </p:txBody>
      </p:sp>
    </p:spTree>
    <p:extLst>
      <p:ext uri="{BB962C8B-B14F-4D97-AF65-F5344CB8AC3E}">
        <p14:creationId xmlns:p14="http://schemas.microsoft.com/office/powerpoint/2010/main" val="1258730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8" end="8"/>
                                            </p:txEl>
                                          </p:spTgt>
                                        </p:tgtEl>
                                        <p:attrNameLst>
                                          <p:attrName>style.visibility</p:attrName>
                                        </p:attrNameLst>
                                      </p:cBhvr>
                                      <p:to>
                                        <p:strVal val="visible"/>
                                      </p:to>
                                    </p:set>
                                    <p:animEffect transition="in" filter="fade">
                                      <p:cBhvr>
                                        <p:cTn id="14" dur="1000"/>
                                        <p:tgtEl>
                                          <p:spTgt spid="3">
                                            <p:txEl>
                                              <p:pRg st="8" end="8"/>
                                            </p:txEl>
                                          </p:spTgt>
                                        </p:tgtEl>
                                      </p:cBhvr>
                                    </p:animEffect>
                                    <p:anim calcmode="lin" valueType="num">
                                      <p:cBhvr>
                                        <p:cTn id="1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1000"/>
                                        <p:tgtEl>
                                          <p:spTgt spid="3">
                                            <p:txEl>
                                              <p:pRg st="9" end="9"/>
                                            </p:txEl>
                                          </p:spTgt>
                                        </p:tgtEl>
                                      </p:cBhvr>
                                    </p:animEffect>
                                    <p:anim calcmode="lin" valueType="num">
                                      <p:cBhvr>
                                        <p:cTn id="2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20000"/>
          </a:bodyPr>
          <a:lstStyle/>
          <a:p>
            <a:pPr marL="0" indent="0">
              <a:buNone/>
            </a:pPr>
            <a:r>
              <a:rPr lang="en-GB" dirty="0"/>
              <a:t>Set 1:</a:t>
            </a:r>
          </a:p>
          <a:p>
            <a:pPr marL="0" indent="0">
              <a:buNone/>
            </a:pPr>
            <a:r>
              <a:rPr lang="en-GB" dirty="0"/>
              <a:t>Partner has opened 1</a:t>
            </a:r>
            <a:r>
              <a:rPr lang="en-GB" dirty="0">
                <a:solidFill>
                  <a:srgbClr val="FF0000"/>
                </a:solidFill>
                <a:sym typeface="Symbol"/>
              </a:rPr>
              <a:t></a:t>
            </a:r>
            <a:r>
              <a:rPr lang="en-GB" dirty="0">
                <a:sym typeface="Symbol"/>
              </a:rPr>
              <a:t>.  What do you bid with the following?</a:t>
            </a:r>
          </a:p>
          <a:p>
            <a:pPr marL="0" indent="0">
              <a:buNone/>
            </a:pPr>
            <a:r>
              <a:rPr lang="en-GB" dirty="0">
                <a:sym typeface="Symbol"/>
              </a:rPr>
              <a:t>Example D</a:t>
            </a:r>
          </a:p>
          <a:p>
            <a:pPr marL="0" indent="0">
              <a:buNone/>
            </a:pPr>
            <a:r>
              <a:rPr lang="en-US" dirty="0">
                <a:sym typeface="Symbol"/>
              </a:rPr>
              <a:t> K</a:t>
            </a:r>
          </a:p>
          <a:p>
            <a:pPr marL="0" indent="0">
              <a:buNone/>
            </a:pPr>
            <a:r>
              <a:rPr lang="en-US" dirty="0">
                <a:solidFill>
                  <a:srgbClr val="FF0000"/>
                </a:solidFill>
                <a:sym typeface="Symbol"/>
              </a:rPr>
              <a:t></a:t>
            </a:r>
            <a:r>
              <a:rPr lang="en-US" dirty="0">
                <a:sym typeface="Symbol"/>
              </a:rPr>
              <a:t> Q J 6 2</a:t>
            </a:r>
          </a:p>
          <a:p>
            <a:pPr marL="0" indent="0">
              <a:buNone/>
            </a:pPr>
            <a:r>
              <a:rPr lang="en-US" dirty="0">
                <a:solidFill>
                  <a:srgbClr val="FF0000"/>
                </a:solidFill>
                <a:sym typeface="Symbol"/>
              </a:rPr>
              <a:t></a:t>
            </a:r>
            <a:r>
              <a:rPr lang="en-US" dirty="0">
                <a:sym typeface="Symbol"/>
              </a:rPr>
              <a:t> K Q 8 4 2</a:t>
            </a:r>
          </a:p>
          <a:p>
            <a:pPr marL="0" indent="0">
              <a:buNone/>
            </a:pPr>
            <a:r>
              <a:rPr lang="en-US" dirty="0">
                <a:sym typeface="Symbol"/>
              </a:rPr>
              <a:t> K 6 5</a:t>
            </a:r>
            <a:endParaRPr lang="en-GB" dirty="0"/>
          </a:p>
          <a:p>
            <a:pPr marL="0" indent="0">
              <a:buNone/>
            </a:pPr>
            <a:r>
              <a:rPr lang="en-GB" dirty="0"/>
              <a:t>14 HCPs, but in reality probably only 11 due to the  </a:t>
            </a:r>
          </a:p>
          <a:p>
            <a:pPr marL="0" indent="0">
              <a:buNone/>
            </a:pPr>
            <a:r>
              <a:rPr lang="en-GB" dirty="0"/>
              <a:t>singleton KING of spades;</a:t>
            </a:r>
          </a:p>
          <a:p>
            <a:pPr marL="0" indent="0">
              <a:buNone/>
            </a:pPr>
            <a:r>
              <a:rPr lang="en-GB" dirty="0"/>
              <a:t>Bid 2</a:t>
            </a:r>
            <a:r>
              <a:rPr lang="en-GB" dirty="0">
                <a:solidFill>
                  <a:srgbClr val="FF0000"/>
                </a:solidFill>
                <a:sym typeface="Symbol"/>
              </a:rPr>
              <a:t></a:t>
            </a:r>
            <a:r>
              <a:rPr lang="en-GB" dirty="0">
                <a:sym typeface="Symbol"/>
              </a:rPr>
              <a:t>, as you should not splinter with a singleton king.</a:t>
            </a:r>
            <a:endParaRPr lang="en-GB" dirty="0"/>
          </a:p>
        </p:txBody>
      </p:sp>
    </p:spTree>
    <p:extLst>
      <p:ext uri="{BB962C8B-B14F-4D97-AF65-F5344CB8AC3E}">
        <p14:creationId xmlns:p14="http://schemas.microsoft.com/office/powerpoint/2010/main" val="3288291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8" end="8"/>
                                            </p:txEl>
                                          </p:spTgt>
                                        </p:tgtEl>
                                        <p:attrNameLst>
                                          <p:attrName>style.visibility</p:attrName>
                                        </p:attrNameLst>
                                      </p:cBhvr>
                                      <p:to>
                                        <p:strVal val="visible"/>
                                      </p:to>
                                    </p:set>
                                    <p:animEffect transition="in" filter="fade">
                                      <p:cBhvr>
                                        <p:cTn id="14" dur="1000"/>
                                        <p:tgtEl>
                                          <p:spTgt spid="3">
                                            <p:txEl>
                                              <p:pRg st="8" end="8"/>
                                            </p:txEl>
                                          </p:spTgt>
                                        </p:tgtEl>
                                      </p:cBhvr>
                                    </p:animEffect>
                                    <p:anim calcmode="lin" valueType="num">
                                      <p:cBhvr>
                                        <p:cTn id="1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1000"/>
                                        <p:tgtEl>
                                          <p:spTgt spid="3">
                                            <p:txEl>
                                              <p:pRg st="9" end="9"/>
                                            </p:txEl>
                                          </p:spTgt>
                                        </p:tgtEl>
                                      </p:cBhvr>
                                    </p:animEffect>
                                    <p:anim calcmode="lin" valueType="num">
                                      <p:cBhvr>
                                        <p:cTn id="2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2:</a:t>
            </a:r>
          </a:p>
          <a:p>
            <a:pPr marL="0" indent="0">
              <a:buNone/>
            </a:pPr>
            <a:r>
              <a:rPr lang="en-GB" dirty="0"/>
              <a:t>Partner has opened 1</a:t>
            </a:r>
            <a:r>
              <a:rPr lang="en-GB" dirty="0">
                <a:sym typeface="Symbol"/>
              </a:rPr>
              <a:t>.  What do you bid with the following?</a:t>
            </a:r>
          </a:p>
          <a:p>
            <a:pPr marL="0" indent="0">
              <a:buNone/>
            </a:pPr>
            <a:r>
              <a:rPr lang="en-GB" dirty="0">
                <a:sym typeface="Symbol"/>
              </a:rPr>
              <a:t>Example A</a:t>
            </a:r>
          </a:p>
          <a:p>
            <a:pPr marL="0" indent="0">
              <a:buNone/>
            </a:pPr>
            <a:r>
              <a:rPr lang="en-US" dirty="0">
                <a:sym typeface="Symbol"/>
              </a:rPr>
              <a:t> K Q 9 8 2</a:t>
            </a:r>
          </a:p>
          <a:p>
            <a:pPr marL="0" indent="0">
              <a:buNone/>
            </a:pPr>
            <a:r>
              <a:rPr lang="en-US" dirty="0">
                <a:solidFill>
                  <a:srgbClr val="FF0000"/>
                </a:solidFill>
                <a:sym typeface="Symbol"/>
              </a:rPr>
              <a:t></a:t>
            </a:r>
            <a:r>
              <a:rPr lang="en-US" dirty="0">
                <a:sym typeface="Symbol"/>
              </a:rPr>
              <a:t> 3</a:t>
            </a:r>
          </a:p>
          <a:p>
            <a:pPr marL="0" indent="0">
              <a:buNone/>
            </a:pPr>
            <a:r>
              <a:rPr lang="en-US" dirty="0">
                <a:solidFill>
                  <a:srgbClr val="FF0000"/>
                </a:solidFill>
                <a:sym typeface="Symbol"/>
              </a:rPr>
              <a:t></a:t>
            </a:r>
            <a:r>
              <a:rPr lang="en-US" dirty="0">
                <a:sym typeface="Symbol"/>
              </a:rPr>
              <a:t> A Q J</a:t>
            </a:r>
          </a:p>
          <a:p>
            <a:pPr marL="0" indent="0">
              <a:buNone/>
            </a:pPr>
            <a:r>
              <a:rPr lang="en-US" dirty="0">
                <a:sym typeface="Symbol"/>
              </a:rPr>
              <a:t> 7 6 3 2</a:t>
            </a:r>
            <a:endParaRPr lang="en-GB" dirty="0"/>
          </a:p>
          <a:p>
            <a:pPr marL="0" indent="0">
              <a:buNone/>
            </a:pPr>
            <a:r>
              <a:rPr lang="en-GB" dirty="0"/>
              <a:t>12 HCPs; </a:t>
            </a:r>
          </a:p>
          <a:p>
            <a:pPr marL="0" indent="0">
              <a:buNone/>
            </a:pPr>
            <a:r>
              <a:rPr lang="en-GB" dirty="0"/>
              <a:t>Singleton heart;</a:t>
            </a:r>
          </a:p>
          <a:p>
            <a:pPr marL="0" indent="0">
              <a:buNone/>
            </a:pPr>
            <a:r>
              <a:rPr lang="en-GB" dirty="0"/>
              <a:t>Bid 4</a:t>
            </a:r>
            <a:r>
              <a:rPr lang="en-GB" dirty="0">
                <a:solidFill>
                  <a:srgbClr val="FF0000"/>
                </a:solidFill>
                <a:sym typeface="Symbol"/>
              </a:rPr>
              <a:t></a:t>
            </a:r>
            <a:r>
              <a:rPr lang="en-GB" dirty="0">
                <a:sym typeface="Symbol"/>
              </a:rPr>
              <a:t>.</a:t>
            </a:r>
            <a:endParaRPr lang="en-GB" dirty="0"/>
          </a:p>
        </p:txBody>
      </p:sp>
    </p:spTree>
    <p:extLst>
      <p:ext uri="{BB962C8B-B14F-4D97-AF65-F5344CB8AC3E}">
        <p14:creationId xmlns:p14="http://schemas.microsoft.com/office/powerpoint/2010/main" val="2352490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8" end="8"/>
                                            </p:txEl>
                                          </p:spTgt>
                                        </p:tgtEl>
                                        <p:attrNameLst>
                                          <p:attrName>style.visibility</p:attrName>
                                        </p:attrNameLst>
                                      </p:cBhvr>
                                      <p:to>
                                        <p:strVal val="visible"/>
                                      </p:to>
                                    </p:set>
                                    <p:animEffect transition="in" filter="fade">
                                      <p:cBhvr>
                                        <p:cTn id="14" dur="1000"/>
                                        <p:tgtEl>
                                          <p:spTgt spid="3">
                                            <p:txEl>
                                              <p:pRg st="8" end="8"/>
                                            </p:txEl>
                                          </p:spTgt>
                                        </p:tgtEl>
                                      </p:cBhvr>
                                    </p:animEffect>
                                    <p:anim calcmode="lin" valueType="num">
                                      <p:cBhvr>
                                        <p:cTn id="1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1000"/>
                                        <p:tgtEl>
                                          <p:spTgt spid="3">
                                            <p:txEl>
                                              <p:pRg st="9" end="9"/>
                                            </p:txEl>
                                          </p:spTgt>
                                        </p:tgtEl>
                                      </p:cBhvr>
                                    </p:animEffect>
                                    <p:anim calcmode="lin" valueType="num">
                                      <p:cBhvr>
                                        <p:cTn id="2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20000"/>
          </a:bodyPr>
          <a:lstStyle/>
          <a:p>
            <a:pPr marL="0" indent="0">
              <a:buNone/>
            </a:pPr>
            <a:r>
              <a:rPr lang="en-GB" dirty="0"/>
              <a:t>Set 2:</a:t>
            </a:r>
          </a:p>
          <a:p>
            <a:pPr marL="0" indent="0">
              <a:buNone/>
            </a:pPr>
            <a:r>
              <a:rPr lang="en-GB" dirty="0"/>
              <a:t>Partner has opened 1</a:t>
            </a:r>
            <a:r>
              <a:rPr lang="en-GB" dirty="0">
                <a:sym typeface="Symbol"/>
              </a:rPr>
              <a:t>.  What do you bid with the following?</a:t>
            </a:r>
          </a:p>
          <a:p>
            <a:pPr marL="0" indent="0">
              <a:buNone/>
            </a:pPr>
            <a:r>
              <a:rPr lang="en-GB" dirty="0">
                <a:sym typeface="Symbol"/>
              </a:rPr>
              <a:t>Example B</a:t>
            </a:r>
          </a:p>
          <a:p>
            <a:pPr marL="0" indent="0">
              <a:buNone/>
            </a:pPr>
            <a:r>
              <a:rPr lang="en-US" dirty="0">
                <a:sym typeface="Symbol"/>
              </a:rPr>
              <a:t> A 6 5 3</a:t>
            </a:r>
          </a:p>
          <a:p>
            <a:pPr marL="0" indent="0">
              <a:buNone/>
            </a:pPr>
            <a:r>
              <a:rPr lang="en-US" dirty="0">
                <a:solidFill>
                  <a:srgbClr val="FF0000"/>
                </a:solidFill>
                <a:sym typeface="Symbol"/>
              </a:rPr>
              <a:t></a:t>
            </a:r>
            <a:r>
              <a:rPr lang="en-US" dirty="0">
                <a:sym typeface="Symbol"/>
              </a:rPr>
              <a:t> K J 6 5</a:t>
            </a:r>
          </a:p>
          <a:p>
            <a:pPr marL="0" indent="0">
              <a:buNone/>
            </a:pPr>
            <a:r>
              <a:rPr lang="en-US" dirty="0">
                <a:solidFill>
                  <a:srgbClr val="FF0000"/>
                </a:solidFill>
                <a:sym typeface="Symbol"/>
              </a:rPr>
              <a:t></a:t>
            </a:r>
            <a:r>
              <a:rPr lang="en-US" dirty="0">
                <a:sym typeface="Symbol"/>
              </a:rPr>
              <a:t> A K Q 9</a:t>
            </a:r>
          </a:p>
          <a:p>
            <a:pPr marL="0" indent="0">
              <a:buNone/>
            </a:pPr>
            <a:r>
              <a:rPr lang="en-US" dirty="0">
                <a:sym typeface="Symbol"/>
              </a:rPr>
              <a:t> 5</a:t>
            </a:r>
            <a:endParaRPr lang="en-GB" dirty="0"/>
          </a:p>
          <a:p>
            <a:pPr marL="0" indent="0">
              <a:buNone/>
            </a:pPr>
            <a:r>
              <a:rPr lang="en-GB" dirty="0"/>
              <a:t>17 HCPs; </a:t>
            </a:r>
          </a:p>
          <a:p>
            <a:pPr marL="0" indent="0">
              <a:buNone/>
            </a:pPr>
            <a:r>
              <a:rPr lang="en-GB" dirty="0"/>
              <a:t>Singleton CLUB;</a:t>
            </a:r>
          </a:p>
          <a:p>
            <a:pPr marL="0" indent="0">
              <a:buNone/>
            </a:pPr>
            <a:r>
              <a:rPr lang="en-GB" dirty="0"/>
              <a:t>Bid 4</a:t>
            </a:r>
            <a:r>
              <a:rPr lang="en-GB" dirty="0">
                <a:sym typeface="Symbol"/>
              </a:rPr>
              <a:t>.</a:t>
            </a:r>
          </a:p>
          <a:p>
            <a:pPr marL="0" indent="0">
              <a:buNone/>
            </a:pPr>
            <a:r>
              <a:rPr lang="en-GB" dirty="0">
                <a:sym typeface="Symbol"/>
              </a:rPr>
              <a:t>Even if partner bids 4</a:t>
            </a:r>
            <a:r>
              <a:rPr lang="en-GB" dirty="0">
                <a:sym typeface="Symbol" panose="05050102010706020507" pitchFamily="18" charset="2"/>
              </a:rPr>
              <a:t>, you might go slamming.</a:t>
            </a:r>
            <a:endParaRPr lang="en-GB" dirty="0"/>
          </a:p>
        </p:txBody>
      </p:sp>
    </p:spTree>
    <p:extLst>
      <p:ext uri="{BB962C8B-B14F-4D97-AF65-F5344CB8AC3E}">
        <p14:creationId xmlns:p14="http://schemas.microsoft.com/office/powerpoint/2010/main" val="853754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8" end="8"/>
                                            </p:txEl>
                                          </p:spTgt>
                                        </p:tgtEl>
                                        <p:attrNameLst>
                                          <p:attrName>style.visibility</p:attrName>
                                        </p:attrNameLst>
                                      </p:cBhvr>
                                      <p:to>
                                        <p:strVal val="visible"/>
                                      </p:to>
                                    </p:set>
                                    <p:animEffect transition="in" filter="fade">
                                      <p:cBhvr>
                                        <p:cTn id="14" dur="1000"/>
                                        <p:tgtEl>
                                          <p:spTgt spid="3">
                                            <p:txEl>
                                              <p:pRg st="8" end="8"/>
                                            </p:txEl>
                                          </p:spTgt>
                                        </p:tgtEl>
                                      </p:cBhvr>
                                    </p:animEffect>
                                    <p:anim calcmode="lin" valueType="num">
                                      <p:cBhvr>
                                        <p:cTn id="1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1000"/>
                                        <p:tgtEl>
                                          <p:spTgt spid="3">
                                            <p:txEl>
                                              <p:pRg st="9" end="9"/>
                                            </p:txEl>
                                          </p:spTgt>
                                        </p:tgtEl>
                                      </p:cBhvr>
                                    </p:animEffect>
                                    <p:anim calcmode="lin" valueType="num">
                                      <p:cBhvr>
                                        <p:cTn id="2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10" end="10"/>
                                            </p:txEl>
                                          </p:spTgt>
                                        </p:tgtEl>
                                        <p:attrNameLst>
                                          <p:attrName>style.visibility</p:attrName>
                                        </p:attrNameLst>
                                      </p:cBhvr>
                                      <p:to>
                                        <p:strVal val="visible"/>
                                      </p:to>
                                    </p:set>
                                    <p:animEffect transition="in" filter="fade">
                                      <p:cBhvr>
                                        <p:cTn id="28" dur="1000"/>
                                        <p:tgtEl>
                                          <p:spTgt spid="3">
                                            <p:txEl>
                                              <p:pRg st="10" end="10"/>
                                            </p:txEl>
                                          </p:spTgt>
                                        </p:tgtEl>
                                      </p:cBhvr>
                                    </p:animEffect>
                                    <p:anim calcmode="lin" valueType="num">
                                      <p:cBhvr>
                                        <p:cTn id="2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marL="0" indent="0">
              <a:buNone/>
            </a:pPr>
            <a:r>
              <a:rPr lang="en-US" b="1" dirty="0"/>
              <a:t>RESPONDING TO PARTNER’S OPENING BID OF ONE OF A MAJOR</a:t>
            </a:r>
            <a:endParaRPr lang="en-GB" dirty="0"/>
          </a:p>
          <a:p>
            <a:pPr marL="0" indent="0">
              <a:buNone/>
            </a:pPr>
            <a:r>
              <a:rPr lang="en-US" dirty="0"/>
              <a:t>When you first start to learn </a:t>
            </a:r>
            <a:r>
              <a:rPr lang="en-US" dirty="0" err="1"/>
              <a:t>Acol</a:t>
            </a:r>
            <a:r>
              <a:rPr lang="en-US" dirty="0"/>
              <a:t> bidding, you are taught that, when partner opens one of a major, your responses are as follows, when you have at least four card support:</a:t>
            </a:r>
            <a:endParaRPr lang="en-GB" dirty="0"/>
          </a:p>
          <a:p>
            <a:r>
              <a:rPr lang="en-US" dirty="0"/>
              <a:t>1</a:t>
            </a:r>
            <a:r>
              <a:rPr lang="en-US" dirty="0">
                <a:sym typeface="Symbol"/>
              </a:rPr>
              <a:t></a:t>
            </a:r>
            <a:r>
              <a:rPr lang="en-US" dirty="0"/>
              <a:t> - (pass) - 2</a:t>
            </a:r>
            <a:r>
              <a:rPr lang="en-US" dirty="0">
                <a:sym typeface="Symbol"/>
              </a:rPr>
              <a:t></a:t>
            </a:r>
            <a:r>
              <a:rPr lang="en-US" dirty="0"/>
              <a:t> shows 6 – 9 points</a:t>
            </a:r>
            <a:endParaRPr lang="en-GB" dirty="0"/>
          </a:p>
          <a:p>
            <a:r>
              <a:rPr lang="en-US" dirty="0"/>
              <a:t>1</a:t>
            </a:r>
            <a:r>
              <a:rPr lang="en-US" dirty="0">
                <a:sym typeface="Symbol"/>
              </a:rPr>
              <a:t></a:t>
            </a:r>
            <a:r>
              <a:rPr lang="en-US" dirty="0"/>
              <a:t> - (pass) - 3</a:t>
            </a:r>
            <a:r>
              <a:rPr lang="en-US" dirty="0">
                <a:sym typeface="Symbol"/>
              </a:rPr>
              <a:t></a:t>
            </a:r>
            <a:r>
              <a:rPr lang="en-US" dirty="0"/>
              <a:t> shows 10 – 12 points</a:t>
            </a:r>
            <a:endParaRPr lang="en-GB" dirty="0"/>
          </a:p>
          <a:p>
            <a:r>
              <a:rPr lang="en-US" dirty="0"/>
              <a:t>1</a:t>
            </a:r>
            <a:r>
              <a:rPr lang="en-US" dirty="0">
                <a:sym typeface="Symbol"/>
              </a:rPr>
              <a:t></a:t>
            </a:r>
            <a:r>
              <a:rPr lang="en-US" dirty="0"/>
              <a:t> - (pass) - 4</a:t>
            </a:r>
            <a:r>
              <a:rPr lang="en-US" dirty="0">
                <a:sym typeface="Symbol"/>
              </a:rPr>
              <a:t></a:t>
            </a:r>
            <a:r>
              <a:rPr lang="en-US" dirty="0"/>
              <a:t> shows 13 – 15 points.</a:t>
            </a:r>
            <a:endParaRPr lang="en-GB" dirty="0"/>
          </a:p>
          <a:p>
            <a:pPr marL="0" indent="0">
              <a:buNone/>
            </a:pPr>
            <a:endParaRPr lang="en-GB" dirty="0"/>
          </a:p>
        </p:txBody>
      </p:sp>
    </p:spTree>
    <p:extLst>
      <p:ext uri="{BB962C8B-B14F-4D97-AF65-F5344CB8AC3E}">
        <p14:creationId xmlns:p14="http://schemas.microsoft.com/office/powerpoint/2010/main" val="356678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2:</a:t>
            </a:r>
          </a:p>
          <a:p>
            <a:pPr marL="0" indent="0">
              <a:buNone/>
            </a:pPr>
            <a:r>
              <a:rPr lang="en-GB" dirty="0"/>
              <a:t>Partner has opened 1</a:t>
            </a:r>
            <a:r>
              <a:rPr lang="en-GB" dirty="0">
                <a:sym typeface="Symbol"/>
              </a:rPr>
              <a:t>.  What do you bid with the following?</a:t>
            </a:r>
          </a:p>
          <a:p>
            <a:pPr marL="0" indent="0">
              <a:buNone/>
            </a:pPr>
            <a:r>
              <a:rPr lang="en-GB" dirty="0">
                <a:sym typeface="Symbol"/>
              </a:rPr>
              <a:t>Example C</a:t>
            </a:r>
          </a:p>
          <a:p>
            <a:pPr marL="0" indent="0">
              <a:buNone/>
            </a:pPr>
            <a:r>
              <a:rPr lang="en-US" dirty="0">
                <a:sym typeface="Symbol"/>
              </a:rPr>
              <a:t> A Q J 7</a:t>
            </a:r>
          </a:p>
          <a:p>
            <a:pPr marL="0" indent="0">
              <a:buNone/>
            </a:pPr>
            <a:r>
              <a:rPr lang="en-US" dirty="0">
                <a:solidFill>
                  <a:srgbClr val="FF0000"/>
                </a:solidFill>
                <a:sym typeface="Symbol"/>
              </a:rPr>
              <a:t></a:t>
            </a:r>
            <a:r>
              <a:rPr lang="en-US" dirty="0">
                <a:sym typeface="Symbol"/>
              </a:rPr>
              <a:t> J 6 3</a:t>
            </a:r>
          </a:p>
          <a:p>
            <a:pPr marL="0" indent="0">
              <a:buNone/>
            </a:pPr>
            <a:r>
              <a:rPr lang="en-US" dirty="0">
                <a:solidFill>
                  <a:srgbClr val="FF0000"/>
                </a:solidFill>
                <a:sym typeface="Symbol"/>
              </a:rPr>
              <a:t></a:t>
            </a:r>
            <a:r>
              <a:rPr lang="en-US" dirty="0">
                <a:sym typeface="Symbol"/>
              </a:rPr>
              <a:t> 7</a:t>
            </a:r>
          </a:p>
          <a:p>
            <a:pPr marL="0" indent="0">
              <a:buNone/>
            </a:pPr>
            <a:r>
              <a:rPr lang="en-US" dirty="0">
                <a:sym typeface="Symbol"/>
              </a:rPr>
              <a:t> Q J 10 6 2</a:t>
            </a:r>
            <a:endParaRPr lang="en-GB" dirty="0"/>
          </a:p>
          <a:p>
            <a:pPr marL="0" indent="0">
              <a:buNone/>
            </a:pPr>
            <a:r>
              <a:rPr lang="en-GB" dirty="0"/>
              <a:t>11 HCPs; </a:t>
            </a:r>
          </a:p>
          <a:p>
            <a:pPr marL="0" indent="0">
              <a:buNone/>
            </a:pPr>
            <a:r>
              <a:rPr lang="en-GB" dirty="0"/>
              <a:t>Singleton diamond;</a:t>
            </a:r>
          </a:p>
          <a:p>
            <a:pPr marL="0" indent="0">
              <a:buNone/>
            </a:pPr>
            <a:r>
              <a:rPr lang="en-GB" dirty="0"/>
              <a:t>Bid 4</a:t>
            </a:r>
            <a:r>
              <a:rPr lang="en-GB" dirty="0">
                <a:solidFill>
                  <a:srgbClr val="FF0000"/>
                </a:solidFill>
                <a:sym typeface="Symbol"/>
              </a:rPr>
              <a:t></a:t>
            </a:r>
            <a:r>
              <a:rPr lang="en-GB" dirty="0">
                <a:sym typeface="Symbol"/>
              </a:rPr>
              <a:t>.</a:t>
            </a:r>
            <a:endParaRPr lang="en-GB" dirty="0"/>
          </a:p>
        </p:txBody>
      </p:sp>
    </p:spTree>
    <p:extLst>
      <p:ext uri="{BB962C8B-B14F-4D97-AF65-F5344CB8AC3E}">
        <p14:creationId xmlns:p14="http://schemas.microsoft.com/office/powerpoint/2010/main" val="286444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8" end="8"/>
                                            </p:txEl>
                                          </p:spTgt>
                                        </p:tgtEl>
                                        <p:attrNameLst>
                                          <p:attrName>style.visibility</p:attrName>
                                        </p:attrNameLst>
                                      </p:cBhvr>
                                      <p:to>
                                        <p:strVal val="visible"/>
                                      </p:to>
                                    </p:set>
                                    <p:animEffect transition="in" filter="fade">
                                      <p:cBhvr>
                                        <p:cTn id="14" dur="1000"/>
                                        <p:tgtEl>
                                          <p:spTgt spid="3">
                                            <p:txEl>
                                              <p:pRg st="8" end="8"/>
                                            </p:txEl>
                                          </p:spTgt>
                                        </p:tgtEl>
                                      </p:cBhvr>
                                    </p:animEffect>
                                    <p:anim calcmode="lin" valueType="num">
                                      <p:cBhvr>
                                        <p:cTn id="1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1000"/>
                                        <p:tgtEl>
                                          <p:spTgt spid="3">
                                            <p:txEl>
                                              <p:pRg st="9" end="9"/>
                                            </p:txEl>
                                          </p:spTgt>
                                        </p:tgtEl>
                                      </p:cBhvr>
                                    </p:animEffect>
                                    <p:anim calcmode="lin" valueType="num">
                                      <p:cBhvr>
                                        <p:cTn id="2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2:</a:t>
            </a:r>
          </a:p>
          <a:p>
            <a:pPr marL="0" indent="0">
              <a:buNone/>
            </a:pPr>
            <a:r>
              <a:rPr lang="en-GB" dirty="0"/>
              <a:t>Partner has opened 1</a:t>
            </a:r>
            <a:r>
              <a:rPr lang="en-GB" dirty="0">
                <a:sym typeface="Symbol"/>
              </a:rPr>
              <a:t>.  What do you bid with the following?</a:t>
            </a:r>
          </a:p>
          <a:p>
            <a:pPr marL="0" indent="0">
              <a:buNone/>
            </a:pPr>
            <a:r>
              <a:rPr lang="en-GB" dirty="0">
                <a:sym typeface="Symbol"/>
              </a:rPr>
              <a:t>Example D</a:t>
            </a:r>
          </a:p>
          <a:p>
            <a:pPr marL="0" indent="0">
              <a:buNone/>
            </a:pPr>
            <a:r>
              <a:rPr lang="en-US" dirty="0">
                <a:sym typeface="Symbol"/>
              </a:rPr>
              <a:t> A Q J 7</a:t>
            </a:r>
          </a:p>
          <a:p>
            <a:pPr marL="0" indent="0">
              <a:buNone/>
            </a:pPr>
            <a:r>
              <a:rPr lang="en-US" dirty="0">
                <a:solidFill>
                  <a:srgbClr val="FF0000"/>
                </a:solidFill>
                <a:sym typeface="Symbol"/>
              </a:rPr>
              <a:t></a:t>
            </a:r>
            <a:r>
              <a:rPr lang="en-US" dirty="0">
                <a:sym typeface="Symbol"/>
              </a:rPr>
              <a:t> J 6 3</a:t>
            </a:r>
          </a:p>
          <a:p>
            <a:pPr marL="0" indent="0">
              <a:buNone/>
            </a:pPr>
            <a:r>
              <a:rPr lang="en-US" dirty="0">
                <a:solidFill>
                  <a:srgbClr val="FF0000"/>
                </a:solidFill>
                <a:sym typeface="Symbol"/>
              </a:rPr>
              <a:t></a:t>
            </a:r>
            <a:r>
              <a:rPr lang="en-US" dirty="0">
                <a:sym typeface="Symbol"/>
              </a:rPr>
              <a:t> A</a:t>
            </a:r>
          </a:p>
          <a:p>
            <a:pPr marL="0" indent="0">
              <a:buNone/>
            </a:pPr>
            <a:r>
              <a:rPr lang="en-US" dirty="0">
                <a:sym typeface="Symbol"/>
              </a:rPr>
              <a:t> Q J 10 6 2</a:t>
            </a:r>
            <a:endParaRPr lang="en-GB" dirty="0"/>
          </a:p>
          <a:p>
            <a:pPr marL="0" indent="0">
              <a:buNone/>
            </a:pPr>
            <a:r>
              <a:rPr lang="en-GB" dirty="0"/>
              <a:t>15 HCPs; </a:t>
            </a:r>
          </a:p>
          <a:p>
            <a:pPr marL="0" indent="0">
              <a:buNone/>
            </a:pPr>
            <a:r>
              <a:rPr lang="en-GB" dirty="0"/>
              <a:t>Singleton ACE of diamonds;</a:t>
            </a:r>
          </a:p>
          <a:p>
            <a:pPr marL="0" indent="0">
              <a:buNone/>
            </a:pPr>
            <a:r>
              <a:rPr lang="en-GB" dirty="0"/>
              <a:t>Bid 2</a:t>
            </a:r>
            <a:r>
              <a:rPr lang="en-GB" dirty="0">
                <a:sym typeface="Symbol"/>
              </a:rPr>
              <a:t>.</a:t>
            </a:r>
            <a:endParaRPr lang="en-GB" dirty="0"/>
          </a:p>
        </p:txBody>
      </p:sp>
    </p:spTree>
    <p:extLst>
      <p:ext uri="{BB962C8B-B14F-4D97-AF65-F5344CB8AC3E}">
        <p14:creationId xmlns:p14="http://schemas.microsoft.com/office/powerpoint/2010/main" val="3954940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8" end="8"/>
                                            </p:txEl>
                                          </p:spTgt>
                                        </p:tgtEl>
                                        <p:attrNameLst>
                                          <p:attrName>style.visibility</p:attrName>
                                        </p:attrNameLst>
                                      </p:cBhvr>
                                      <p:to>
                                        <p:strVal val="visible"/>
                                      </p:to>
                                    </p:set>
                                    <p:animEffect transition="in" filter="fade">
                                      <p:cBhvr>
                                        <p:cTn id="14" dur="1000"/>
                                        <p:tgtEl>
                                          <p:spTgt spid="3">
                                            <p:txEl>
                                              <p:pRg st="8" end="8"/>
                                            </p:txEl>
                                          </p:spTgt>
                                        </p:tgtEl>
                                      </p:cBhvr>
                                    </p:animEffect>
                                    <p:anim calcmode="lin" valueType="num">
                                      <p:cBhvr>
                                        <p:cTn id="1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1000"/>
                                        <p:tgtEl>
                                          <p:spTgt spid="3">
                                            <p:txEl>
                                              <p:pRg st="9" end="9"/>
                                            </p:txEl>
                                          </p:spTgt>
                                        </p:tgtEl>
                                      </p:cBhvr>
                                    </p:animEffect>
                                    <p:anim calcmode="lin" valueType="num">
                                      <p:cBhvr>
                                        <p:cTn id="2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3:</a:t>
            </a:r>
          </a:p>
          <a:p>
            <a:pPr marL="0" indent="0">
              <a:buNone/>
            </a:pPr>
            <a:r>
              <a:rPr lang="en-GB" dirty="0"/>
              <a:t>You have opened 1</a:t>
            </a:r>
            <a:r>
              <a:rPr lang="en-GB" dirty="0">
                <a:sym typeface="Symbol"/>
              </a:rPr>
              <a:t>, and partner has bid 4.</a:t>
            </a:r>
          </a:p>
          <a:p>
            <a:pPr marL="0" indent="0">
              <a:buNone/>
            </a:pPr>
            <a:r>
              <a:rPr lang="en-GB" dirty="0">
                <a:sym typeface="Symbol"/>
              </a:rPr>
              <a:t>What do you bid with the following?</a:t>
            </a:r>
          </a:p>
          <a:p>
            <a:pPr marL="0" indent="0">
              <a:buNone/>
            </a:pPr>
            <a:r>
              <a:rPr lang="en-GB" dirty="0">
                <a:sym typeface="Symbol"/>
              </a:rPr>
              <a:t>Example A</a:t>
            </a:r>
          </a:p>
          <a:p>
            <a:pPr marL="0" indent="0">
              <a:buNone/>
            </a:pPr>
            <a:r>
              <a:rPr lang="en-US" dirty="0">
                <a:sym typeface="Symbol"/>
              </a:rPr>
              <a:t> K Q 9 8 2</a:t>
            </a:r>
          </a:p>
          <a:p>
            <a:pPr marL="0" indent="0">
              <a:buNone/>
            </a:pPr>
            <a:r>
              <a:rPr lang="en-US" dirty="0">
                <a:solidFill>
                  <a:srgbClr val="FF0000"/>
                </a:solidFill>
                <a:sym typeface="Symbol"/>
              </a:rPr>
              <a:t></a:t>
            </a:r>
            <a:r>
              <a:rPr lang="en-US" dirty="0">
                <a:sym typeface="Symbol"/>
              </a:rPr>
              <a:t> 3</a:t>
            </a:r>
          </a:p>
          <a:p>
            <a:pPr marL="0" indent="0">
              <a:buNone/>
            </a:pPr>
            <a:r>
              <a:rPr lang="en-US" dirty="0">
                <a:solidFill>
                  <a:srgbClr val="FF0000"/>
                </a:solidFill>
                <a:sym typeface="Symbol"/>
              </a:rPr>
              <a:t></a:t>
            </a:r>
            <a:r>
              <a:rPr lang="en-US" dirty="0">
                <a:sym typeface="Symbol"/>
              </a:rPr>
              <a:t> A K Q</a:t>
            </a:r>
          </a:p>
          <a:p>
            <a:pPr marL="0" indent="0">
              <a:buNone/>
            </a:pPr>
            <a:r>
              <a:rPr lang="en-US" dirty="0">
                <a:sym typeface="Symbol"/>
              </a:rPr>
              <a:t> 7 6 3 2</a:t>
            </a:r>
            <a:endParaRPr lang="en-GB" dirty="0"/>
          </a:p>
          <a:p>
            <a:pPr marL="0" indent="0">
              <a:buNone/>
            </a:pPr>
            <a:r>
              <a:rPr lang="en-GB" dirty="0"/>
              <a:t>Excluding clubs, there are 14 HCPs; </a:t>
            </a:r>
          </a:p>
          <a:p>
            <a:pPr marL="0" indent="0">
              <a:buNone/>
            </a:pPr>
            <a:r>
              <a:rPr lang="en-GB" dirty="0"/>
              <a:t>Plus singleton heart, worth 2 distributional points.</a:t>
            </a:r>
          </a:p>
          <a:p>
            <a:pPr marL="0" indent="0">
              <a:buNone/>
            </a:pPr>
            <a:r>
              <a:rPr lang="en-GB" dirty="0"/>
              <a:t>Bid 4</a:t>
            </a:r>
            <a:r>
              <a:rPr lang="en-GB" dirty="0">
                <a:solidFill>
                  <a:srgbClr val="FF0000"/>
                </a:solidFill>
                <a:sym typeface="Symbol"/>
              </a:rPr>
              <a:t></a:t>
            </a:r>
            <a:r>
              <a:rPr lang="en-GB" dirty="0">
                <a:sym typeface="Symbol"/>
              </a:rPr>
              <a:t>, a cue bid.</a:t>
            </a:r>
            <a:endParaRPr lang="en-GB" dirty="0"/>
          </a:p>
        </p:txBody>
      </p:sp>
    </p:spTree>
    <p:extLst>
      <p:ext uri="{BB962C8B-B14F-4D97-AF65-F5344CB8AC3E}">
        <p14:creationId xmlns:p14="http://schemas.microsoft.com/office/powerpoint/2010/main" val="4057719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9" end="9"/>
                                            </p:txEl>
                                          </p:spTgt>
                                        </p:tgtEl>
                                        <p:attrNameLst>
                                          <p:attrName>style.visibility</p:attrName>
                                        </p:attrNameLst>
                                      </p:cBhvr>
                                      <p:to>
                                        <p:strVal val="visible"/>
                                      </p:to>
                                    </p:set>
                                    <p:animEffect transition="in" filter="fade">
                                      <p:cBhvr>
                                        <p:cTn id="14" dur="1000"/>
                                        <p:tgtEl>
                                          <p:spTgt spid="3">
                                            <p:txEl>
                                              <p:pRg st="9" end="9"/>
                                            </p:txEl>
                                          </p:spTgt>
                                        </p:tgtEl>
                                      </p:cBhvr>
                                    </p:animEffect>
                                    <p:anim calcmode="lin" valueType="num">
                                      <p:cBhvr>
                                        <p:cTn id="1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animEffect transition="in" filter="fade">
                                      <p:cBhvr>
                                        <p:cTn id="21" dur="1000"/>
                                        <p:tgtEl>
                                          <p:spTgt spid="3">
                                            <p:txEl>
                                              <p:pRg st="10" end="10"/>
                                            </p:txEl>
                                          </p:spTgt>
                                        </p:tgtEl>
                                      </p:cBhvr>
                                    </p:animEffect>
                                    <p:anim calcmode="lin" valueType="num">
                                      <p:cBhvr>
                                        <p:cTn id="2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3:</a:t>
            </a:r>
          </a:p>
          <a:p>
            <a:pPr marL="0" indent="0">
              <a:buNone/>
            </a:pPr>
            <a:r>
              <a:rPr lang="en-GB" dirty="0"/>
              <a:t>You have opened 1</a:t>
            </a:r>
            <a:r>
              <a:rPr lang="en-GB" dirty="0">
                <a:sym typeface="Symbol"/>
              </a:rPr>
              <a:t>, and partner has bid 4.</a:t>
            </a:r>
          </a:p>
          <a:p>
            <a:pPr marL="0" indent="0">
              <a:buNone/>
            </a:pPr>
            <a:r>
              <a:rPr lang="en-GB" dirty="0">
                <a:sym typeface="Symbol"/>
              </a:rPr>
              <a:t>What do you bid with the following?</a:t>
            </a:r>
          </a:p>
          <a:p>
            <a:pPr marL="0" indent="0">
              <a:buNone/>
            </a:pPr>
            <a:r>
              <a:rPr lang="en-GB" dirty="0">
                <a:sym typeface="Symbol"/>
              </a:rPr>
              <a:t>Example B</a:t>
            </a:r>
          </a:p>
          <a:p>
            <a:pPr marL="0" indent="0">
              <a:buNone/>
            </a:pPr>
            <a:r>
              <a:rPr lang="en-US" dirty="0">
                <a:sym typeface="Symbol"/>
              </a:rPr>
              <a:t> A 6 5 3 2</a:t>
            </a:r>
          </a:p>
          <a:p>
            <a:pPr marL="0" indent="0">
              <a:buNone/>
            </a:pPr>
            <a:r>
              <a:rPr lang="en-US" dirty="0">
                <a:solidFill>
                  <a:srgbClr val="FF0000"/>
                </a:solidFill>
                <a:sym typeface="Symbol"/>
              </a:rPr>
              <a:t></a:t>
            </a:r>
            <a:r>
              <a:rPr lang="en-US" dirty="0">
                <a:sym typeface="Symbol"/>
              </a:rPr>
              <a:t> K J 6</a:t>
            </a:r>
          </a:p>
          <a:p>
            <a:pPr marL="0" indent="0">
              <a:buNone/>
            </a:pPr>
            <a:r>
              <a:rPr lang="en-US" dirty="0">
                <a:solidFill>
                  <a:srgbClr val="FF0000"/>
                </a:solidFill>
                <a:sym typeface="Symbol"/>
              </a:rPr>
              <a:t></a:t>
            </a:r>
            <a:r>
              <a:rPr lang="en-US" dirty="0">
                <a:sym typeface="Symbol"/>
              </a:rPr>
              <a:t> Q 8</a:t>
            </a:r>
          </a:p>
          <a:p>
            <a:pPr marL="0" indent="0">
              <a:buNone/>
            </a:pPr>
            <a:r>
              <a:rPr lang="en-US" dirty="0">
                <a:sym typeface="Symbol"/>
              </a:rPr>
              <a:t> K Q J</a:t>
            </a:r>
            <a:endParaRPr lang="en-GB" dirty="0"/>
          </a:p>
          <a:p>
            <a:pPr marL="0" indent="0">
              <a:buNone/>
            </a:pPr>
            <a:r>
              <a:rPr lang="en-GB" dirty="0"/>
              <a:t>Excluding clubs, there are 10 HCPs; </a:t>
            </a:r>
          </a:p>
          <a:p>
            <a:pPr marL="0" indent="0">
              <a:buNone/>
            </a:pPr>
            <a:r>
              <a:rPr lang="en-GB" dirty="0"/>
              <a:t>No distributional points.</a:t>
            </a:r>
          </a:p>
          <a:p>
            <a:pPr marL="0" indent="0">
              <a:buNone/>
            </a:pPr>
            <a:r>
              <a:rPr lang="en-GB" dirty="0"/>
              <a:t>Bid 4</a:t>
            </a:r>
            <a:r>
              <a:rPr lang="en-GB" dirty="0">
                <a:sym typeface="Symbol"/>
              </a:rPr>
              <a:t>.</a:t>
            </a:r>
            <a:endParaRPr lang="en-GB" dirty="0"/>
          </a:p>
        </p:txBody>
      </p:sp>
    </p:spTree>
    <p:extLst>
      <p:ext uri="{BB962C8B-B14F-4D97-AF65-F5344CB8AC3E}">
        <p14:creationId xmlns:p14="http://schemas.microsoft.com/office/powerpoint/2010/main" val="52947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9" end="9"/>
                                            </p:txEl>
                                          </p:spTgt>
                                        </p:tgtEl>
                                        <p:attrNameLst>
                                          <p:attrName>style.visibility</p:attrName>
                                        </p:attrNameLst>
                                      </p:cBhvr>
                                      <p:to>
                                        <p:strVal val="visible"/>
                                      </p:to>
                                    </p:set>
                                    <p:animEffect transition="in" filter="fade">
                                      <p:cBhvr>
                                        <p:cTn id="14" dur="1000"/>
                                        <p:tgtEl>
                                          <p:spTgt spid="3">
                                            <p:txEl>
                                              <p:pRg st="9" end="9"/>
                                            </p:txEl>
                                          </p:spTgt>
                                        </p:tgtEl>
                                      </p:cBhvr>
                                    </p:animEffect>
                                    <p:anim calcmode="lin" valueType="num">
                                      <p:cBhvr>
                                        <p:cTn id="1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animEffect transition="in" filter="fade">
                                      <p:cBhvr>
                                        <p:cTn id="21" dur="1000"/>
                                        <p:tgtEl>
                                          <p:spTgt spid="3">
                                            <p:txEl>
                                              <p:pRg st="10" end="10"/>
                                            </p:txEl>
                                          </p:spTgt>
                                        </p:tgtEl>
                                      </p:cBhvr>
                                    </p:animEffect>
                                    <p:anim calcmode="lin" valueType="num">
                                      <p:cBhvr>
                                        <p:cTn id="2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3:</a:t>
            </a:r>
          </a:p>
          <a:p>
            <a:pPr marL="0" indent="0">
              <a:buNone/>
            </a:pPr>
            <a:r>
              <a:rPr lang="en-GB" dirty="0"/>
              <a:t>You have opened 1</a:t>
            </a:r>
            <a:r>
              <a:rPr lang="en-GB" dirty="0">
                <a:sym typeface="Symbol"/>
              </a:rPr>
              <a:t>, and partner has bid 4.</a:t>
            </a:r>
          </a:p>
          <a:p>
            <a:pPr marL="0" indent="0">
              <a:buNone/>
            </a:pPr>
            <a:r>
              <a:rPr lang="en-GB" dirty="0">
                <a:sym typeface="Symbol"/>
              </a:rPr>
              <a:t>What do you bid with the following?</a:t>
            </a:r>
          </a:p>
          <a:p>
            <a:pPr marL="0" indent="0">
              <a:buNone/>
            </a:pPr>
            <a:r>
              <a:rPr lang="en-GB" dirty="0">
                <a:sym typeface="Symbol"/>
              </a:rPr>
              <a:t>Example C</a:t>
            </a:r>
          </a:p>
          <a:p>
            <a:pPr marL="0" indent="0">
              <a:buNone/>
            </a:pPr>
            <a:r>
              <a:rPr lang="en-US" dirty="0">
                <a:sym typeface="Symbol"/>
              </a:rPr>
              <a:t> A Q J 7</a:t>
            </a:r>
          </a:p>
          <a:p>
            <a:pPr marL="0" indent="0">
              <a:buNone/>
            </a:pPr>
            <a:r>
              <a:rPr lang="en-US" dirty="0">
                <a:solidFill>
                  <a:srgbClr val="FF0000"/>
                </a:solidFill>
                <a:sym typeface="Symbol"/>
              </a:rPr>
              <a:t></a:t>
            </a:r>
            <a:r>
              <a:rPr lang="en-US" dirty="0">
                <a:sym typeface="Symbol"/>
              </a:rPr>
              <a:t> A J 3</a:t>
            </a:r>
          </a:p>
          <a:p>
            <a:pPr marL="0" indent="0">
              <a:buNone/>
            </a:pPr>
            <a:r>
              <a:rPr lang="en-US" dirty="0">
                <a:solidFill>
                  <a:srgbClr val="FF0000"/>
                </a:solidFill>
                <a:sym typeface="Symbol"/>
              </a:rPr>
              <a:t></a:t>
            </a:r>
            <a:r>
              <a:rPr lang="en-US" dirty="0">
                <a:sym typeface="Symbol"/>
              </a:rPr>
              <a:t> K Q 2</a:t>
            </a:r>
          </a:p>
          <a:p>
            <a:pPr marL="0" indent="0">
              <a:buNone/>
            </a:pPr>
            <a:r>
              <a:rPr lang="en-US" dirty="0">
                <a:sym typeface="Symbol"/>
              </a:rPr>
              <a:t> 10 6 2</a:t>
            </a:r>
            <a:endParaRPr lang="en-GB" dirty="0"/>
          </a:p>
          <a:p>
            <a:pPr marL="0" indent="0">
              <a:buNone/>
            </a:pPr>
            <a:r>
              <a:rPr lang="en-GB" dirty="0"/>
              <a:t>Excluding clubs, there are 17 HCPs; </a:t>
            </a:r>
          </a:p>
          <a:p>
            <a:pPr marL="0" indent="0">
              <a:buNone/>
            </a:pPr>
            <a:r>
              <a:rPr lang="en-GB" dirty="0"/>
              <a:t>No distributional points.</a:t>
            </a:r>
          </a:p>
          <a:p>
            <a:pPr marL="0" indent="0">
              <a:buNone/>
            </a:pPr>
            <a:r>
              <a:rPr lang="en-GB" dirty="0"/>
              <a:t>Bid 4</a:t>
            </a:r>
            <a:r>
              <a:rPr lang="en-GB" dirty="0">
                <a:sym typeface="Symbol"/>
              </a:rPr>
              <a:t>NT to ask for controls.</a:t>
            </a:r>
            <a:endParaRPr lang="en-GB" dirty="0"/>
          </a:p>
        </p:txBody>
      </p:sp>
    </p:spTree>
    <p:extLst>
      <p:ext uri="{BB962C8B-B14F-4D97-AF65-F5344CB8AC3E}">
        <p14:creationId xmlns:p14="http://schemas.microsoft.com/office/powerpoint/2010/main" val="2856252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9" end="9"/>
                                            </p:txEl>
                                          </p:spTgt>
                                        </p:tgtEl>
                                        <p:attrNameLst>
                                          <p:attrName>style.visibility</p:attrName>
                                        </p:attrNameLst>
                                      </p:cBhvr>
                                      <p:to>
                                        <p:strVal val="visible"/>
                                      </p:to>
                                    </p:set>
                                    <p:animEffect transition="in" filter="fade">
                                      <p:cBhvr>
                                        <p:cTn id="14" dur="1000"/>
                                        <p:tgtEl>
                                          <p:spTgt spid="3">
                                            <p:txEl>
                                              <p:pRg st="9" end="9"/>
                                            </p:txEl>
                                          </p:spTgt>
                                        </p:tgtEl>
                                      </p:cBhvr>
                                    </p:animEffect>
                                    <p:anim calcmode="lin" valueType="num">
                                      <p:cBhvr>
                                        <p:cTn id="1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animEffect transition="in" filter="fade">
                                      <p:cBhvr>
                                        <p:cTn id="21" dur="1000"/>
                                        <p:tgtEl>
                                          <p:spTgt spid="3">
                                            <p:txEl>
                                              <p:pRg st="10" end="10"/>
                                            </p:txEl>
                                          </p:spTgt>
                                        </p:tgtEl>
                                      </p:cBhvr>
                                    </p:animEffect>
                                    <p:anim calcmode="lin" valueType="num">
                                      <p:cBhvr>
                                        <p:cTn id="2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3:</a:t>
            </a:r>
          </a:p>
          <a:p>
            <a:pPr marL="0" indent="0">
              <a:buNone/>
            </a:pPr>
            <a:r>
              <a:rPr lang="en-GB" dirty="0"/>
              <a:t>You have opened 1</a:t>
            </a:r>
            <a:r>
              <a:rPr lang="en-GB" dirty="0">
                <a:sym typeface="Symbol"/>
              </a:rPr>
              <a:t>, and partner has bid 4.</a:t>
            </a:r>
          </a:p>
          <a:p>
            <a:pPr marL="0" indent="0">
              <a:buNone/>
            </a:pPr>
            <a:r>
              <a:rPr lang="en-GB" dirty="0">
                <a:sym typeface="Symbol"/>
              </a:rPr>
              <a:t>What do you bid with the following?</a:t>
            </a:r>
          </a:p>
          <a:p>
            <a:pPr marL="0" indent="0">
              <a:buNone/>
            </a:pPr>
            <a:r>
              <a:rPr lang="en-GB" dirty="0">
                <a:sym typeface="Symbol"/>
              </a:rPr>
              <a:t>Example D</a:t>
            </a:r>
          </a:p>
          <a:p>
            <a:pPr marL="0" indent="0">
              <a:buNone/>
            </a:pPr>
            <a:r>
              <a:rPr lang="en-US" dirty="0">
                <a:sym typeface="Symbol"/>
              </a:rPr>
              <a:t> A Q J 7 2</a:t>
            </a:r>
          </a:p>
          <a:p>
            <a:pPr marL="0" indent="0">
              <a:buNone/>
            </a:pPr>
            <a:r>
              <a:rPr lang="en-US" dirty="0">
                <a:solidFill>
                  <a:srgbClr val="FF0000"/>
                </a:solidFill>
                <a:sym typeface="Symbol"/>
              </a:rPr>
              <a:t></a:t>
            </a:r>
            <a:r>
              <a:rPr lang="en-US" dirty="0">
                <a:sym typeface="Symbol"/>
              </a:rPr>
              <a:t> 9 6 3</a:t>
            </a:r>
          </a:p>
          <a:p>
            <a:pPr marL="0" indent="0">
              <a:buNone/>
            </a:pPr>
            <a:r>
              <a:rPr lang="en-US" dirty="0">
                <a:solidFill>
                  <a:srgbClr val="FF0000"/>
                </a:solidFill>
                <a:sym typeface="Symbol"/>
              </a:rPr>
              <a:t></a:t>
            </a:r>
            <a:r>
              <a:rPr lang="en-US" dirty="0">
                <a:sym typeface="Symbol"/>
              </a:rPr>
              <a:t> A</a:t>
            </a:r>
          </a:p>
          <a:p>
            <a:pPr marL="0" indent="0">
              <a:buNone/>
            </a:pPr>
            <a:r>
              <a:rPr lang="en-US" dirty="0">
                <a:sym typeface="Symbol"/>
              </a:rPr>
              <a:t> Q J 10 6</a:t>
            </a:r>
            <a:endParaRPr lang="en-GB" dirty="0"/>
          </a:p>
          <a:p>
            <a:pPr marL="0" indent="0">
              <a:buNone/>
            </a:pPr>
            <a:r>
              <a:rPr lang="en-GB" dirty="0"/>
              <a:t>Excluding clubs, there are 11 HCPs; </a:t>
            </a:r>
          </a:p>
          <a:p>
            <a:pPr marL="0" indent="0">
              <a:buNone/>
            </a:pPr>
            <a:r>
              <a:rPr lang="en-GB" dirty="0"/>
              <a:t>2 distributional points.</a:t>
            </a:r>
          </a:p>
          <a:p>
            <a:pPr marL="0" indent="0">
              <a:buNone/>
            </a:pPr>
            <a:r>
              <a:rPr lang="en-GB" dirty="0"/>
              <a:t>Bid 4</a:t>
            </a:r>
            <a:r>
              <a:rPr lang="en-GB" dirty="0">
                <a:sym typeface="Symbol"/>
              </a:rPr>
              <a:t>.</a:t>
            </a:r>
            <a:endParaRPr lang="en-GB" dirty="0"/>
          </a:p>
        </p:txBody>
      </p:sp>
    </p:spTree>
    <p:extLst>
      <p:ext uri="{BB962C8B-B14F-4D97-AF65-F5344CB8AC3E}">
        <p14:creationId xmlns:p14="http://schemas.microsoft.com/office/powerpoint/2010/main" val="4208579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9" end="9"/>
                                            </p:txEl>
                                          </p:spTgt>
                                        </p:tgtEl>
                                        <p:attrNameLst>
                                          <p:attrName>style.visibility</p:attrName>
                                        </p:attrNameLst>
                                      </p:cBhvr>
                                      <p:to>
                                        <p:strVal val="visible"/>
                                      </p:to>
                                    </p:set>
                                    <p:animEffect transition="in" filter="fade">
                                      <p:cBhvr>
                                        <p:cTn id="14" dur="1000"/>
                                        <p:tgtEl>
                                          <p:spTgt spid="3">
                                            <p:txEl>
                                              <p:pRg st="9" end="9"/>
                                            </p:txEl>
                                          </p:spTgt>
                                        </p:tgtEl>
                                      </p:cBhvr>
                                    </p:animEffect>
                                    <p:anim calcmode="lin" valueType="num">
                                      <p:cBhvr>
                                        <p:cTn id="1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animEffect transition="in" filter="fade">
                                      <p:cBhvr>
                                        <p:cTn id="21" dur="1000"/>
                                        <p:tgtEl>
                                          <p:spTgt spid="3">
                                            <p:txEl>
                                              <p:pRg st="10" end="10"/>
                                            </p:txEl>
                                          </p:spTgt>
                                        </p:tgtEl>
                                      </p:cBhvr>
                                    </p:animEffect>
                                    <p:anim calcmode="lin" valueType="num">
                                      <p:cBhvr>
                                        <p:cTn id="2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4:</a:t>
            </a:r>
          </a:p>
          <a:p>
            <a:pPr marL="0" indent="0">
              <a:buNone/>
            </a:pPr>
            <a:r>
              <a:rPr lang="en-GB" dirty="0"/>
              <a:t>You have opened 1</a:t>
            </a:r>
            <a:r>
              <a:rPr lang="en-GB" dirty="0">
                <a:sym typeface="Symbol"/>
              </a:rPr>
              <a:t>, and partner has bid 4</a:t>
            </a:r>
            <a:r>
              <a:rPr lang="en-GB" dirty="0">
                <a:solidFill>
                  <a:srgbClr val="FF0000"/>
                </a:solidFill>
                <a:sym typeface="Symbol"/>
              </a:rPr>
              <a:t></a:t>
            </a:r>
            <a:r>
              <a:rPr lang="en-GB" dirty="0">
                <a:sym typeface="Symbol"/>
              </a:rPr>
              <a:t>.</a:t>
            </a:r>
          </a:p>
          <a:p>
            <a:pPr marL="0" indent="0">
              <a:buNone/>
            </a:pPr>
            <a:r>
              <a:rPr lang="en-GB" dirty="0">
                <a:sym typeface="Symbol"/>
              </a:rPr>
              <a:t>What do you bid with the following?</a:t>
            </a:r>
          </a:p>
          <a:p>
            <a:pPr marL="0" indent="0">
              <a:buNone/>
            </a:pPr>
            <a:r>
              <a:rPr lang="en-GB" dirty="0">
                <a:sym typeface="Symbol"/>
              </a:rPr>
              <a:t>Example A</a:t>
            </a:r>
          </a:p>
          <a:p>
            <a:pPr marL="0" indent="0">
              <a:buNone/>
            </a:pPr>
            <a:r>
              <a:rPr lang="en-US" dirty="0">
                <a:sym typeface="Symbol"/>
              </a:rPr>
              <a:t> K Q 9 8 2</a:t>
            </a:r>
          </a:p>
          <a:p>
            <a:pPr marL="0" indent="0">
              <a:buNone/>
            </a:pPr>
            <a:r>
              <a:rPr lang="en-US" dirty="0">
                <a:solidFill>
                  <a:srgbClr val="FF0000"/>
                </a:solidFill>
                <a:sym typeface="Symbol"/>
              </a:rPr>
              <a:t></a:t>
            </a:r>
            <a:r>
              <a:rPr lang="en-US" dirty="0">
                <a:sym typeface="Symbol"/>
              </a:rPr>
              <a:t> 7 6 3</a:t>
            </a:r>
          </a:p>
          <a:p>
            <a:pPr marL="0" indent="0">
              <a:buNone/>
            </a:pPr>
            <a:r>
              <a:rPr lang="en-US" dirty="0">
                <a:solidFill>
                  <a:srgbClr val="FF0000"/>
                </a:solidFill>
                <a:sym typeface="Symbol"/>
              </a:rPr>
              <a:t></a:t>
            </a:r>
            <a:r>
              <a:rPr lang="en-US" dirty="0">
                <a:sym typeface="Symbol"/>
              </a:rPr>
              <a:t> A K Q</a:t>
            </a:r>
          </a:p>
          <a:p>
            <a:pPr marL="0" indent="0">
              <a:buNone/>
            </a:pPr>
            <a:r>
              <a:rPr lang="en-US" dirty="0">
                <a:sym typeface="Symbol"/>
              </a:rPr>
              <a:t> 7 6</a:t>
            </a:r>
            <a:endParaRPr lang="en-GB" dirty="0"/>
          </a:p>
          <a:p>
            <a:pPr marL="0" indent="0">
              <a:buNone/>
            </a:pPr>
            <a:r>
              <a:rPr lang="en-GB" dirty="0"/>
              <a:t>Excluding hearts, there are 14 HCPs; </a:t>
            </a:r>
          </a:p>
          <a:p>
            <a:pPr marL="0" indent="0">
              <a:buNone/>
            </a:pPr>
            <a:r>
              <a:rPr lang="en-GB" dirty="0"/>
              <a:t>1 distributional point.</a:t>
            </a:r>
          </a:p>
          <a:p>
            <a:pPr marL="0" indent="0">
              <a:buNone/>
            </a:pPr>
            <a:r>
              <a:rPr lang="en-GB" dirty="0"/>
              <a:t>Border-line decision.</a:t>
            </a:r>
          </a:p>
        </p:txBody>
      </p:sp>
    </p:spTree>
    <p:extLst>
      <p:ext uri="{BB962C8B-B14F-4D97-AF65-F5344CB8AC3E}">
        <p14:creationId xmlns:p14="http://schemas.microsoft.com/office/powerpoint/2010/main" val="2365265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9" end="9"/>
                                            </p:txEl>
                                          </p:spTgt>
                                        </p:tgtEl>
                                        <p:attrNameLst>
                                          <p:attrName>style.visibility</p:attrName>
                                        </p:attrNameLst>
                                      </p:cBhvr>
                                      <p:to>
                                        <p:strVal val="visible"/>
                                      </p:to>
                                    </p:set>
                                    <p:animEffect transition="in" filter="fade">
                                      <p:cBhvr>
                                        <p:cTn id="14" dur="1000"/>
                                        <p:tgtEl>
                                          <p:spTgt spid="3">
                                            <p:txEl>
                                              <p:pRg st="9" end="9"/>
                                            </p:txEl>
                                          </p:spTgt>
                                        </p:tgtEl>
                                      </p:cBhvr>
                                    </p:animEffect>
                                    <p:anim calcmode="lin" valueType="num">
                                      <p:cBhvr>
                                        <p:cTn id="1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animEffect transition="in" filter="fade">
                                      <p:cBhvr>
                                        <p:cTn id="21" dur="1000"/>
                                        <p:tgtEl>
                                          <p:spTgt spid="3">
                                            <p:txEl>
                                              <p:pRg st="10" end="10"/>
                                            </p:txEl>
                                          </p:spTgt>
                                        </p:tgtEl>
                                      </p:cBhvr>
                                    </p:animEffect>
                                    <p:anim calcmode="lin" valueType="num">
                                      <p:cBhvr>
                                        <p:cTn id="2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4:</a:t>
            </a:r>
          </a:p>
          <a:p>
            <a:pPr marL="0" indent="0">
              <a:buNone/>
            </a:pPr>
            <a:r>
              <a:rPr lang="en-GB" dirty="0"/>
              <a:t>You have opened 1</a:t>
            </a:r>
            <a:r>
              <a:rPr lang="en-GB" dirty="0">
                <a:sym typeface="Symbol"/>
              </a:rPr>
              <a:t>, and partner has bid 4</a:t>
            </a:r>
            <a:r>
              <a:rPr lang="en-GB" dirty="0">
                <a:solidFill>
                  <a:srgbClr val="FF0000"/>
                </a:solidFill>
                <a:sym typeface="Symbol"/>
              </a:rPr>
              <a:t></a:t>
            </a:r>
            <a:r>
              <a:rPr lang="en-GB" dirty="0">
                <a:sym typeface="Symbol"/>
              </a:rPr>
              <a:t>.</a:t>
            </a:r>
          </a:p>
          <a:p>
            <a:pPr marL="0" indent="0">
              <a:buNone/>
            </a:pPr>
            <a:r>
              <a:rPr lang="en-GB" dirty="0">
                <a:sym typeface="Symbol"/>
              </a:rPr>
              <a:t>What do you bid with the following?</a:t>
            </a:r>
          </a:p>
          <a:p>
            <a:pPr marL="0" indent="0">
              <a:buNone/>
            </a:pPr>
            <a:r>
              <a:rPr lang="en-GB" dirty="0">
                <a:sym typeface="Symbol"/>
              </a:rPr>
              <a:t>Example B</a:t>
            </a:r>
          </a:p>
          <a:p>
            <a:pPr marL="0" indent="0">
              <a:buNone/>
            </a:pPr>
            <a:r>
              <a:rPr lang="en-US" dirty="0">
                <a:sym typeface="Symbol"/>
              </a:rPr>
              <a:t> A 6 5 3 2</a:t>
            </a:r>
          </a:p>
          <a:p>
            <a:pPr marL="0" indent="0">
              <a:buNone/>
            </a:pPr>
            <a:r>
              <a:rPr lang="en-US" dirty="0">
                <a:solidFill>
                  <a:srgbClr val="FF0000"/>
                </a:solidFill>
                <a:sym typeface="Symbol"/>
              </a:rPr>
              <a:t></a:t>
            </a:r>
            <a:r>
              <a:rPr lang="en-US" dirty="0">
                <a:sym typeface="Symbol"/>
              </a:rPr>
              <a:t> K J 6</a:t>
            </a:r>
          </a:p>
          <a:p>
            <a:pPr marL="0" indent="0">
              <a:buNone/>
            </a:pPr>
            <a:r>
              <a:rPr lang="en-US" dirty="0">
                <a:solidFill>
                  <a:srgbClr val="FF0000"/>
                </a:solidFill>
                <a:sym typeface="Symbol"/>
              </a:rPr>
              <a:t></a:t>
            </a:r>
            <a:r>
              <a:rPr lang="en-US" dirty="0">
                <a:sym typeface="Symbol"/>
              </a:rPr>
              <a:t> Q 8</a:t>
            </a:r>
          </a:p>
          <a:p>
            <a:pPr marL="0" indent="0">
              <a:buNone/>
            </a:pPr>
            <a:r>
              <a:rPr lang="en-US" dirty="0">
                <a:sym typeface="Symbol"/>
              </a:rPr>
              <a:t> K Q J</a:t>
            </a:r>
            <a:endParaRPr lang="en-GB" dirty="0"/>
          </a:p>
          <a:p>
            <a:pPr marL="0" indent="0">
              <a:buNone/>
            </a:pPr>
            <a:r>
              <a:rPr lang="en-GB" dirty="0"/>
              <a:t>Excluding hearts, there are 12 HCPs; </a:t>
            </a:r>
          </a:p>
          <a:p>
            <a:pPr marL="0" indent="0">
              <a:buNone/>
            </a:pPr>
            <a:r>
              <a:rPr lang="en-GB" dirty="0"/>
              <a:t>1 distributional point, possibly.</a:t>
            </a:r>
          </a:p>
          <a:p>
            <a:pPr marL="0" indent="0">
              <a:buNone/>
            </a:pPr>
            <a:r>
              <a:rPr lang="en-GB" dirty="0"/>
              <a:t>Bid 4</a:t>
            </a:r>
            <a:r>
              <a:rPr lang="en-GB" dirty="0">
                <a:sym typeface="Symbol"/>
              </a:rPr>
              <a:t>.</a:t>
            </a:r>
            <a:endParaRPr lang="en-GB" dirty="0"/>
          </a:p>
        </p:txBody>
      </p:sp>
    </p:spTree>
    <p:extLst>
      <p:ext uri="{BB962C8B-B14F-4D97-AF65-F5344CB8AC3E}">
        <p14:creationId xmlns:p14="http://schemas.microsoft.com/office/powerpoint/2010/main" val="1945018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9" end="9"/>
                                            </p:txEl>
                                          </p:spTgt>
                                        </p:tgtEl>
                                        <p:attrNameLst>
                                          <p:attrName>style.visibility</p:attrName>
                                        </p:attrNameLst>
                                      </p:cBhvr>
                                      <p:to>
                                        <p:strVal val="visible"/>
                                      </p:to>
                                    </p:set>
                                    <p:animEffect transition="in" filter="fade">
                                      <p:cBhvr>
                                        <p:cTn id="14" dur="1000"/>
                                        <p:tgtEl>
                                          <p:spTgt spid="3">
                                            <p:txEl>
                                              <p:pRg st="9" end="9"/>
                                            </p:txEl>
                                          </p:spTgt>
                                        </p:tgtEl>
                                      </p:cBhvr>
                                    </p:animEffect>
                                    <p:anim calcmode="lin" valueType="num">
                                      <p:cBhvr>
                                        <p:cTn id="1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animEffect transition="in" filter="fade">
                                      <p:cBhvr>
                                        <p:cTn id="21" dur="1000"/>
                                        <p:tgtEl>
                                          <p:spTgt spid="3">
                                            <p:txEl>
                                              <p:pRg st="10" end="10"/>
                                            </p:txEl>
                                          </p:spTgt>
                                        </p:tgtEl>
                                      </p:cBhvr>
                                    </p:animEffect>
                                    <p:anim calcmode="lin" valueType="num">
                                      <p:cBhvr>
                                        <p:cTn id="2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4:</a:t>
            </a:r>
          </a:p>
          <a:p>
            <a:pPr marL="0" indent="0">
              <a:buNone/>
            </a:pPr>
            <a:r>
              <a:rPr lang="en-GB" dirty="0"/>
              <a:t>You have opened 1</a:t>
            </a:r>
            <a:r>
              <a:rPr lang="en-GB" dirty="0">
                <a:sym typeface="Symbol"/>
              </a:rPr>
              <a:t>, and partner has bid 4</a:t>
            </a:r>
            <a:r>
              <a:rPr lang="en-GB" dirty="0">
                <a:solidFill>
                  <a:srgbClr val="FF0000"/>
                </a:solidFill>
                <a:sym typeface="Symbol"/>
              </a:rPr>
              <a:t></a:t>
            </a:r>
            <a:r>
              <a:rPr lang="en-GB" dirty="0">
                <a:sym typeface="Symbol"/>
              </a:rPr>
              <a:t>.</a:t>
            </a:r>
          </a:p>
          <a:p>
            <a:pPr marL="0" indent="0">
              <a:buNone/>
            </a:pPr>
            <a:r>
              <a:rPr lang="en-GB" dirty="0">
                <a:sym typeface="Symbol"/>
              </a:rPr>
              <a:t>What do you bid with the following?</a:t>
            </a:r>
          </a:p>
          <a:p>
            <a:pPr marL="0" indent="0">
              <a:buNone/>
            </a:pPr>
            <a:r>
              <a:rPr lang="en-GB" dirty="0">
                <a:sym typeface="Symbol"/>
              </a:rPr>
              <a:t>Example C</a:t>
            </a:r>
          </a:p>
          <a:p>
            <a:pPr marL="0" indent="0">
              <a:buNone/>
            </a:pPr>
            <a:r>
              <a:rPr lang="en-US" dirty="0">
                <a:sym typeface="Symbol"/>
              </a:rPr>
              <a:t> A Q J 7</a:t>
            </a:r>
          </a:p>
          <a:p>
            <a:pPr marL="0" indent="0">
              <a:buNone/>
            </a:pPr>
            <a:r>
              <a:rPr lang="en-US" dirty="0">
                <a:solidFill>
                  <a:srgbClr val="FF0000"/>
                </a:solidFill>
                <a:sym typeface="Symbol"/>
              </a:rPr>
              <a:t></a:t>
            </a:r>
            <a:r>
              <a:rPr lang="en-US" dirty="0">
                <a:sym typeface="Symbol"/>
              </a:rPr>
              <a:t> A J 3</a:t>
            </a:r>
          </a:p>
          <a:p>
            <a:pPr marL="0" indent="0">
              <a:buNone/>
            </a:pPr>
            <a:r>
              <a:rPr lang="en-US" dirty="0">
                <a:solidFill>
                  <a:srgbClr val="FF0000"/>
                </a:solidFill>
                <a:sym typeface="Symbol"/>
              </a:rPr>
              <a:t></a:t>
            </a:r>
            <a:r>
              <a:rPr lang="en-US" dirty="0">
                <a:sym typeface="Symbol"/>
              </a:rPr>
              <a:t> K Q 2</a:t>
            </a:r>
          </a:p>
          <a:p>
            <a:pPr marL="0" indent="0">
              <a:buNone/>
            </a:pPr>
            <a:r>
              <a:rPr lang="en-US" dirty="0">
                <a:sym typeface="Symbol"/>
              </a:rPr>
              <a:t> 10 6 2</a:t>
            </a:r>
            <a:endParaRPr lang="en-GB" dirty="0"/>
          </a:p>
          <a:p>
            <a:pPr marL="0" indent="0">
              <a:buNone/>
            </a:pPr>
            <a:r>
              <a:rPr lang="en-GB" dirty="0"/>
              <a:t>Including A</a:t>
            </a:r>
            <a:r>
              <a:rPr lang="en-GB" dirty="0">
                <a:solidFill>
                  <a:srgbClr val="FF0000"/>
                </a:solidFill>
                <a:sym typeface="Symbol"/>
              </a:rPr>
              <a:t></a:t>
            </a:r>
            <a:r>
              <a:rPr lang="en-GB" dirty="0"/>
              <a:t>, there are 16 HCPs; J</a:t>
            </a:r>
            <a:r>
              <a:rPr lang="en-GB" dirty="0">
                <a:solidFill>
                  <a:srgbClr val="FF0000"/>
                </a:solidFill>
                <a:sym typeface="Symbol" panose="05050102010706020507" pitchFamily="18" charset="2"/>
              </a:rPr>
              <a:t></a:t>
            </a:r>
            <a:r>
              <a:rPr lang="en-GB" dirty="0">
                <a:sym typeface="Symbol" panose="05050102010706020507" pitchFamily="18" charset="2"/>
              </a:rPr>
              <a:t> is not counted</a:t>
            </a:r>
            <a:endParaRPr lang="en-GB" dirty="0"/>
          </a:p>
          <a:p>
            <a:pPr marL="0" indent="0">
              <a:buNone/>
            </a:pPr>
            <a:r>
              <a:rPr lang="en-GB" dirty="0"/>
              <a:t>No distributional points.</a:t>
            </a:r>
          </a:p>
          <a:p>
            <a:pPr marL="0" indent="0">
              <a:buNone/>
            </a:pPr>
            <a:r>
              <a:rPr lang="en-GB" dirty="0"/>
              <a:t>Bid 4</a:t>
            </a:r>
            <a:r>
              <a:rPr lang="en-GB" dirty="0">
                <a:sym typeface="Symbol"/>
              </a:rPr>
              <a:t>NT to ask for key-cards.</a:t>
            </a:r>
            <a:endParaRPr lang="en-GB" dirty="0"/>
          </a:p>
        </p:txBody>
      </p:sp>
    </p:spTree>
    <p:extLst>
      <p:ext uri="{BB962C8B-B14F-4D97-AF65-F5344CB8AC3E}">
        <p14:creationId xmlns:p14="http://schemas.microsoft.com/office/powerpoint/2010/main" val="2314748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9" end="9"/>
                                            </p:txEl>
                                          </p:spTgt>
                                        </p:tgtEl>
                                        <p:attrNameLst>
                                          <p:attrName>style.visibility</p:attrName>
                                        </p:attrNameLst>
                                      </p:cBhvr>
                                      <p:to>
                                        <p:strVal val="visible"/>
                                      </p:to>
                                    </p:set>
                                    <p:animEffect transition="in" filter="fade">
                                      <p:cBhvr>
                                        <p:cTn id="14" dur="1000"/>
                                        <p:tgtEl>
                                          <p:spTgt spid="3">
                                            <p:txEl>
                                              <p:pRg st="9" end="9"/>
                                            </p:txEl>
                                          </p:spTgt>
                                        </p:tgtEl>
                                      </p:cBhvr>
                                    </p:animEffect>
                                    <p:anim calcmode="lin" valueType="num">
                                      <p:cBhvr>
                                        <p:cTn id="1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animEffect transition="in" filter="fade">
                                      <p:cBhvr>
                                        <p:cTn id="21" dur="1000"/>
                                        <p:tgtEl>
                                          <p:spTgt spid="3">
                                            <p:txEl>
                                              <p:pRg st="10" end="10"/>
                                            </p:txEl>
                                          </p:spTgt>
                                        </p:tgtEl>
                                      </p:cBhvr>
                                    </p:animEffect>
                                    <p:anim calcmode="lin" valueType="num">
                                      <p:cBhvr>
                                        <p:cTn id="2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5638800"/>
          </a:xfrm>
        </p:spPr>
        <p:txBody>
          <a:bodyPr>
            <a:normAutofit fontScale="92500" lnSpcReduction="10000"/>
          </a:bodyPr>
          <a:lstStyle/>
          <a:p>
            <a:pPr marL="0" indent="0">
              <a:buNone/>
            </a:pPr>
            <a:r>
              <a:rPr lang="en-GB" dirty="0"/>
              <a:t>Set 4:</a:t>
            </a:r>
          </a:p>
          <a:p>
            <a:pPr marL="0" indent="0">
              <a:buNone/>
            </a:pPr>
            <a:r>
              <a:rPr lang="en-GB" dirty="0"/>
              <a:t>You have opened 1</a:t>
            </a:r>
            <a:r>
              <a:rPr lang="en-GB" dirty="0">
                <a:sym typeface="Symbol"/>
              </a:rPr>
              <a:t>, and partner has bid 4</a:t>
            </a:r>
            <a:r>
              <a:rPr lang="en-GB" dirty="0">
                <a:solidFill>
                  <a:srgbClr val="FF0000"/>
                </a:solidFill>
                <a:sym typeface="Symbol"/>
              </a:rPr>
              <a:t></a:t>
            </a:r>
            <a:r>
              <a:rPr lang="en-GB" dirty="0">
                <a:sym typeface="Symbol"/>
              </a:rPr>
              <a:t>.</a:t>
            </a:r>
          </a:p>
          <a:p>
            <a:pPr marL="0" indent="0">
              <a:buNone/>
            </a:pPr>
            <a:r>
              <a:rPr lang="en-GB" dirty="0">
                <a:sym typeface="Symbol"/>
              </a:rPr>
              <a:t>What do you bid with the following?</a:t>
            </a:r>
          </a:p>
          <a:p>
            <a:pPr marL="0" indent="0">
              <a:buNone/>
            </a:pPr>
            <a:r>
              <a:rPr lang="en-GB" dirty="0">
                <a:sym typeface="Symbol"/>
              </a:rPr>
              <a:t>Example D</a:t>
            </a:r>
          </a:p>
          <a:p>
            <a:pPr marL="0" indent="0">
              <a:buNone/>
            </a:pPr>
            <a:r>
              <a:rPr lang="en-US" dirty="0">
                <a:sym typeface="Symbol"/>
              </a:rPr>
              <a:t> A Q J 7 2</a:t>
            </a:r>
          </a:p>
          <a:p>
            <a:pPr marL="0" indent="0">
              <a:buNone/>
            </a:pPr>
            <a:r>
              <a:rPr lang="en-US" dirty="0">
                <a:solidFill>
                  <a:srgbClr val="FF0000"/>
                </a:solidFill>
                <a:sym typeface="Symbol"/>
              </a:rPr>
              <a:t></a:t>
            </a:r>
            <a:r>
              <a:rPr lang="en-US" dirty="0">
                <a:sym typeface="Symbol"/>
              </a:rPr>
              <a:t> 9 6 3</a:t>
            </a:r>
          </a:p>
          <a:p>
            <a:pPr marL="0" indent="0">
              <a:buNone/>
            </a:pPr>
            <a:r>
              <a:rPr lang="en-US" dirty="0">
                <a:solidFill>
                  <a:srgbClr val="FF0000"/>
                </a:solidFill>
                <a:sym typeface="Symbol"/>
              </a:rPr>
              <a:t></a:t>
            </a:r>
            <a:r>
              <a:rPr lang="en-US" dirty="0">
                <a:sym typeface="Symbol"/>
              </a:rPr>
              <a:t> A</a:t>
            </a:r>
          </a:p>
          <a:p>
            <a:pPr marL="0" indent="0">
              <a:buNone/>
            </a:pPr>
            <a:r>
              <a:rPr lang="en-US" dirty="0">
                <a:sym typeface="Symbol"/>
              </a:rPr>
              <a:t> Q J 10 6</a:t>
            </a:r>
            <a:endParaRPr lang="en-GB" dirty="0"/>
          </a:p>
          <a:p>
            <a:pPr marL="0" indent="0">
              <a:buNone/>
            </a:pPr>
            <a:r>
              <a:rPr lang="en-GB" dirty="0"/>
              <a:t>Excluding hearts, there are 14 HCPs; </a:t>
            </a:r>
          </a:p>
          <a:p>
            <a:pPr marL="0" indent="0">
              <a:buNone/>
            </a:pPr>
            <a:r>
              <a:rPr lang="en-GB" dirty="0"/>
              <a:t>Two distributional points.</a:t>
            </a:r>
          </a:p>
          <a:p>
            <a:pPr marL="0" indent="0">
              <a:buNone/>
            </a:pPr>
            <a:r>
              <a:rPr lang="en-GB" dirty="0"/>
              <a:t>Bid 4</a:t>
            </a:r>
            <a:r>
              <a:rPr lang="en-GB" dirty="0">
                <a:sym typeface="Symbol"/>
              </a:rPr>
              <a:t>NT to ask </a:t>
            </a:r>
            <a:r>
              <a:rPr lang="en-GB">
                <a:sym typeface="Symbol"/>
              </a:rPr>
              <a:t>for key-cards</a:t>
            </a:r>
            <a:r>
              <a:rPr lang="en-GB" dirty="0">
                <a:sym typeface="Symbol"/>
              </a:rPr>
              <a:t>.</a:t>
            </a:r>
            <a:endParaRPr lang="en-GB" dirty="0"/>
          </a:p>
        </p:txBody>
      </p:sp>
    </p:spTree>
    <p:extLst>
      <p:ext uri="{BB962C8B-B14F-4D97-AF65-F5344CB8AC3E}">
        <p14:creationId xmlns:p14="http://schemas.microsoft.com/office/powerpoint/2010/main" val="262128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9" end="9"/>
                                            </p:txEl>
                                          </p:spTgt>
                                        </p:tgtEl>
                                        <p:attrNameLst>
                                          <p:attrName>style.visibility</p:attrName>
                                        </p:attrNameLst>
                                      </p:cBhvr>
                                      <p:to>
                                        <p:strVal val="visible"/>
                                      </p:to>
                                    </p:set>
                                    <p:animEffect transition="in" filter="fade">
                                      <p:cBhvr>
                                        <p:cTn id="14" dur="1000"/>
                                        <p:tgtEl>
                                          <p:spTgt spid="3">
                                            <p:txEl>
                                              <p:pRg st="9" end="9"/>
                                            </p:txEl>
                                          </p:spTgt>
                                        </p:tgtEl>
                                      </p:cBhvr>
                                    </p:animEffect>
                                    <p:anim calcmode="lin" valueType="num">
                                      <p:cBhvr>
                                        <p:cTn id="1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animEffect transition="in" filter="fade">
                                      <p:cBhvr>
                                        <p:cTn id="21" dur="1000"/>
                                        <p:tgtEl>
                                          <p:spTgt spid="3">
                                            <p:txEl>
                                              <p:pRg st="10" end="10"/>
                                            </p:txEl>
                                          </p:spTgt>
                                        </p:tgtEl>
                                      </p:cBhvr>
                                    </p:animEffect>
                                    <p:anim calcmode="lin" valueType="num">
                                      <p:cBhvr>
                                        <p:cTn id="2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buNone/>
            </a:pPr>
            <a:r>
              <a:rPr lang="en-US" dirty="0"/>
              <a:t>When evaluating your hand, as you have found a fit, you can add on distributional points to your high card points.  One conservative scheme is to add on one point for a doubleton; two points for a singleton; and three points for a void.  The reason for this is that the </a:t>
            </a:r>
            <a:r>
              <a:rPr lang="en-US" dirty="0" err="1"/>
              <a:t>defence</a:t>
            </a:r>
            <a:r>
              <a:rPr lang="en-US" dirty="0"/>
              <a:t> cannot run the suit in which dummy is short, before declarer ruffs in.</a:t>
            </a:r>
            <a:endParaRPr lang="en-GB" dirty="0"/>
          </a:p>
          <a:p>
            <a:pPr marL="0" indent="0">
              <a:buNone/>
            </a:pPr>
            <a:endParaRPr lang="en-GB" dirty="0"/>
          </a:p>
        </p:txBody>
      </p:sp>
    </p:spTree>
    <p:extLst>
      <p:ext uri="{BB962C8B-B14F-4D97-AF65-F5344CB8AC3E}">
        <p14:creationId xmlns:p14="http://schemas.microsoft.com/office/powerpoint/2010/main" val="3577668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marL="0" indent="0">
              <a:buNone/>
            </a:pPr>
            <a:r>
              <a:rPr lang="en-US" dirty="0"/>
              <a:t>Improved techniques have been developed when partner opens 1</a:t>
            </a:r>
            <a:r>
              <a:rPr lang="en-US" dirty="0">
                <a:solidFill>
                  <a:srgbClr val="FF0000"/>
                </a:solidFill>
                <a:sym typeface="Symbol"/>
              </a:rPr>
              <a:t></a:t>
            </a:r>
            <a:r>
              <a:rPr lang="en-US" dirty="0"/>
              <a:t>or 1</a:t>
            </a:r>
            <a:r>
              <a:rPr lang="en-US" dirty="0">
                <a:sym typeface="Symbol"/>
              </a:rPr>
              <a:t></a:t>
            </a:r>
            <a:r>
              <a:rPr lang="en-US" dirty="0"/>
              <a:t> and you have at least four card support and 13+ points.  The two techniques that we will be looking at are:</a:t>
            </a:r>
          </a:p>
          <a:p>
            <a:pPr marL="0" indent="0">
              <a:buNone/>
            </a:pPr>
            <a:endParaRPr lang="en-GB" dirty="0"/>
          </a:p>
          <a:p>
            <a:pPr lvl="0"/>
            <a:r>
              <a:rPr lang="en-US" dirty="0"/>
              <a:t>Splinter bids;</a:t>
            </a:r>
          </a:p>
          <a:p>
            <a:pPr lvl="0"/>
            <a:endParaRPr lang="en-GB" dirty="0"/>
          </a:p>
          <a:p>
            <a:pPr lvl="0"/>
            <a:r>
              <a:rPr lang="en-US" dirty="0"/>
              <a:t>The Jacobi 2NT response.</a:t>
            </a:r>
            <a:endParaRPr lang="en-GB" dirty="0"/>
          </a:p>
          <a:p>
            <a:pPr marL="0" indent="0">
              <a:buNone/>
            </a:pPr>
            <a:endParaRPr lang="en-GB" dirty="0"/>
          </a:p>
        </p:txBody>
      </p:sp>
    </p:spTree>
    <p:extLst>
      <p:ext uri="{BB962C8B-B14F-4D97-AF65-F5344CB8AC3E}">
        <p14:creationId xmlns:p14="http://schemas.microsoft.com/office/powerpoint/2010/main" val="3294364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marL="0" indent="0">
              <a:buNone/>
            </a:pPr>
            <a:endParaRPr lang="en-US" b="1" dirty="0"/>
          </a:p>
          <a:p>
            <a:pPr marL="0" indent="0">
              <a:buNone/>
            </a:pPr>
            <a:r>
              <a:rPr lang="en-US" b="1" dirty="0"/>
              <a:t>Splinter Bids</a:t>
            </a:r>
            <a:endParaRPr lang="en-GB" dirty="0"/>
          </a:p>
          <a:p>
            <a:pPr marL="0" indent="0">
              <a:buNone/>
            </a:pPr>
            <a:endParaRPr lang="en-US" dirty="0"/>
          </a:p>
          <a:p>
            <a:pPr marL="0" indent="0">
              <a:buNone/>
            </a:pPr>
            <a:r>
              <a:rPr lang="en-US" dirty="0"/>
              <a:t>A double jump in a new suit shows enough points for game, at least four card support for the suit opened, and a singleton or void in the suit bid.</a:t>
            </a:r>
            <a:endParaRPr lang="en-GB" dirty="0"/>
          </a:p>
          <a:p>
            <a:pPr marL="0" indent="0">
              <a:buNone/>
            </a:pPr>
            <a:endParaRPr lang="en-GB" dirty="0"/>
          </a:p>
        </p:txBody>
      </p:sp>
    </p:spTree>
    <p:extLst>
      <p:ext uri="{BB962C8B-B14F-4D97-AF65-F5344CB8AC3E}">
        <p14:creationId xmlns:p14="http://schemas.microsoft.com/office/powerpoint/2010/main" val="3911154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20000"/>
          </a:bodyPr>
          <a:lstStyle/>
          <a:p>
            <a:pPr marL="0" indent="0">
              <a:buNone/>
            </a:pPr>
            <a:r>
              <a:rPr lang="en-US" dirty="0"/>
              <a:t>List of splinter bids</a:t>
            </a:r>
            <a:endParaRPr lang="en-GB" dirty="0"/>
          </a:p>
          <a:p>
            <a:r>
              <a:rPr lang="en-US" dirty="0"/>
              <a:t>1</a:t>
            </a:r>
            <a:r>
              <a:rPr lang="en-US" dirty="0">
                <a:solidFill>
                  <a:srgbClr val="FF0000"/>
                </a:solidFill>
                <a:sym typeface="Symbol"/>
              </a:rPr>
              <a:t></a:t>
            </a:r>
            <a:r>
              <a:rPr lang="en-US" dirty="0"/>
              <a:t> - (pass) - 4</a:t>
            </a:r>
            <a:r>
              <a:rPr lang="en-US" dirty="0">
                <a:sym typeface="Symbol"/>
              </a:rPr>
              <a:t></a:t>
            </a:r>
            <a:r>
              <a:rPr lang="en-US" dirty="0"/>
              <a:t> shows a singleton or void in clubs;</a:t>
            </a:r>
            <a:endParaRPr lang="en-GB" dirty="0"/>
          </a:p>
          <a:p>
            <a:r>
              <a:rPr lang="en-US" dirty="0"/>
              <a:t>1</a:t>
            </a:r>
            <a:r>
              <a:rPr lang="en-US" dirty="0">
                <a:solidFill>
                  <a:srgbClr val="FF0000"/>
                </a:solidFill>
                <a:sym typeface="Symbol"/>
              </a:rPr>
              <a:t></a:t>
            </a:r>
            <a:r>
              <a:rPr lang="en-US" dirty="0"/>
              <a:t> - (pass) - 4</a:t>
            </a:r>
            <a:r>
              <a:rPr lang="en-US" dirty="0">
                <a:solidFill>
                  <a:srgbClr val="FF0000"/>
                </a:solidFill>
                <a:sym typeface="Symbol"/>
              </a:rPr>
              <a:t></a:t>
            </a:r>
            <a:r>
              <a:rPr lang="en-US" dirty="0"/>
              <a:t> shows a singleton or void in diamonds;</a:t>
            </a:r>
            <a:endParaRPr lang="en-GB" dirty="0"/>
          </a:p>
          <a:p>
            <a:r>
              <a:rPr lang="en-US" dirty="0"/>
              <a:t>1</a:t>
            </a:r>
            <a:r>
              <a:rPr lang="en-US" dirty="0">
                <a:solidFill>
                  <a:srgbClr val="FF0000"/>
                </a:solidFill>
                <a:sym typeface="Symbol"/>
              </a:rPr>
              <a:t></a:t>
            </a:r>
            <a:r>
              <a:rPr lang="en-US" dirty="0"/>
              <a:t> - (pass) - 3</a:t>
            </a:r>
            <a:r>
              <a:rPr lang="en-US" dirty="0">
                <a:sym typeface="Symbol"/>
              </a:rPr>
              <a:t></a:t>
            </a:r>
            <a:r>
              <a:rPr lang="en-US" dirty="0"/>
              <a:t> shows a singleton or void in spades;</a:t>
            </a:r>
            <a:endParaRPr lang="en-GB" dirty="0"/>
          </a:p>
          <a:p>
            <a:r>
              <a:rPr lang="en-US" dirty="0"/>
              <a:t>1</a:t>
            </a:r>
            <a:r>
              <a:rPr lang="en-US" dirty="0">
                <a:sym typeface="Symbol"/>
              </a:rPr>
              <a:t></a:t>
            </a:r>
            <a:r>
              <a:rPr lang="en-US" dirty="0"/>
              <a:t> - (pass) - 4</a:t>
            </a:r>
            <a:r>
              <a:rPr lang="en-US" dirty="0">
                <a:sym typeface="Symbol"/>
              </a:rPr>
              <a:t></a:t>
            </a:r>
            <a:r>
              <a:rPr lang="en-US" dirty="0"/>
              <a:t> shows a singleton or void in clubs;</a:t>
            </a:r>
            <a:endParaRPr lang="en-GB" dirty="0"/>
          </a:p>
          <a:p>
            <a:r>
              <a:rPr lang="en-US" dirty="0"/>
              <a:t>1</a:t>
            </a:r>
            <a:r>
              <a:rPr lang="en-US" dirty="0">
                <a:sym typeface="Symbol"/>
              </a:rPr>
              <a:t></a:t>
            </a:r>
            <a:r>
              <a:rPr lang="en-US" dirty="0"/>
              <a:t> - (pass) - 4</a:t>
            </a:r>
            <a:r>
              <a:rPr lang="en-US" dirty="0">
                <a:solidFill>
                  <a:srgbClr val="FF0000"/>
                </a:solidFill>
                <a:sym typeface="Symbol"/>
              </a:rPr>
              <a:t></a:t>
            </a:r>
            <a:r>
              <a:rPr lang="en-US" dirty="0"/>
              <a:t> shows a singleton or void in diamonds;</a:t>
            </a:r>
            <a:endParaRPr lang="en-GB" dirty="0"/>
          </a:p>
          <a:p>
            <a:r>
              <a:rPr lang="en-US" dirty="0"/>
              <a:t>1</a:t>
            </a:r>
            <a:r>
              <a:rPr lang="en-US" dirty="0">
                <a:sym typeface="Symbol"/>
              </a:rPr>
              <a:t></a:t>
            </a:r>
            <a:r>
              <a:rPr lang="en-US" dirty="0"/>
              <a:t> - (pass) - 4</a:t>
            </a:r>
            <a:r>
              <a:rPr lang="en-US" dirty="0">
                <a:solidFill>
                  <a:srgbClr val="FF0000"/>
                </a:solidFill>
                <a:sym typeface="Symbol"/>
              </a:rPr>
              <a:t></a:t>
            </a:r>
            <a:r>
              <a:rPr lang="en-US" dirty="0"/>
              <a:t> shows a singleton or void in hearts;</a:t>
            </a:r>
            <a:endParaRPr lang="en-GB" dirty="0"/>
          </a:p>
          <a:p>
            <a:pPr marL="0" indent="0">
              <a:buNone/>
            </a:pPr>
            <a:endParaRPr lang="en-GB" dirty="0"/>
          </a:p>
        </p:txBody>
      </p:sp>
    </p:spTree>
    <p:extLst>
      <p:ext uri="{BB962C8B-B14F-4D97-AF65-F5344CB8AC3E}">
        <p14:creationId xmlns:p14="http://schemas.microsoft.com/office/powerpoint/2010/main" val="1862346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pPr marL="0" indent="0">
              <a:buNone/>
            </a:pPr>
            <a:r>
              <a:rPr lang="en-US" dirty="0"/>
              <a:t>All of the above bids show at least four card support for the suit opened and a hand worth a game opposite a minimum opener.</a:t>
            </a:r>
            <a:endParaRPr lang="en-GB" dirty="0"/>
          </a:p>
          <a:p>
            <a:pPr marL="0" indent="0">
              <a:buNone/>
            </a:pPr>
            <a:endParaRPr lang="en-US" dirty="0"/>
          </a:p>
          <a:p>
            <a:pPr marL="0" indent="0">
              <a:buNone/>
            </a:pPr>
            <a:r>
              <a:rPr lang="en-US" dirty="0"/>
              <a:t>Note that the singleton should not be an ace or a king.</a:t>
            </a:r>
            <a:endParaRPr lang="en-GB" dirty="0"/>
          </a:p>
          <a:p>
            <a:pPr marL="0" indent="0">
              <a:buNone/>
            </a:pPr>
            <a:endParaRPr lang="en-US" dirty="0"/>
          </a:p>
          <a:p>
            <a:pPr marL="0" indent="0">
              <a:buNone/>
            </a:pPr>
            <a:r>
              <a:rPr lang="en-US" dirty="0"/>
              <a:t>These bids can help opener decide if there is a chance of a slam.</a:t>
            </a:r>
            <a:endParaRPr lang="en-GB" dirty="0"/>
          </a:p>
          <a:p>
            <a:pPr marL="0" indent="0">
              <a:buNone/>
            </a:pPr>
            <a:endParaRPr lang="en-US" dirty="0"/>
          </a:p>
          <a:p>
            <a:pPr marL="0" indent="0">
              <a:buNone/>
            </a:pPr>
            <a:r>
              <a:rPr lang="en-US" dirty="0"/>
              <a:t>What should opener have to consider a slam?</a:t>
            </a:r>
            <a:endParaRPr lang="en-GB" dirty="0"/>
          </a:p>
          <a:p>
            <a:pPr marL="0" indent="0">
              <a:buNone/>
            </a:pPr>
            <a:endParaRPr lang="en-GB" dirty="0"/>
          </a:p>
        </p:txBody>
      </p:sp>
    </p:spTree>
    <p:extLst>
      <p:ext uri="{BB962C8B-B14F-4D97-AF65-F5344CB8AC3E}">
        <p14:creationId xmlns:p14="http://schemas.microsoft.com/office/powerpoint/2010/main" val="3901079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dirty="0"/>
              <a:t>The first thing to notice is that three or four small cards in the suit splintered is a good thing, as is the ace and two or three small cards.  The worse possible holding is KQJ, which could generate two tricks, no matter what responder had in that suit.</a:t>
            </a:r>
            <a:endParaRPr lang="en-GB" dirty="0"/>
          </a:p>
          <a:p>
            <a:pPr marL="0" indent="0">
              <a:buNone/>
            </a:pPr>
            <a:endParaRPr lang="en-GB" dirty="0"/>
          </a:p>
        </p:txBody>
      </p:sp>
    </p:spTree>
    <p:extLst>
      <p:ext uri="{BB962C8B-B14F-4D97-AF65-F5344CB8AC3E}">
        <p14:creationId xmlns:p14="http://schemas.microsoft.com/office/powerpoint/2010/main" val="2592656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buNone/>
            </a:pPr>
            <a:r>
              <a:rPr lang="en-US" dirty="0"/>
              <a:t>In order to decide whether or not to bid on, carry out the following.  </a:t>
            </a:r>
          </a:p>
          <a:p>
            <a:pPr marL="0" indent="0">
              <a:buNone/>
            </a:pPr>
            <a:endParaRPr lang="en-US" dirty="0"/>
          </a:p>
          <a:p>
            <a:pPr marL="0" indent="0">
              <a:buNone/>
            </a:pPr>
            <a:r>
              <a:rPr lang="en-US" dirty="0"/>
              <a:t>Count up your points excluding the king, queen and jack of partner’s short suit, but add on points for distribution and long suits.  </a:t>
            </a:r>
          </a:p>
          <a:p>
            <a:pPr marL="0" indent="0">
              <a:buNone/>
            </a:pPr>
            <a:endParaRPr lang="en-US" dirty="0"/>
          </a:p>
          <a:p>
            <a:pPr marL="0" indent="0">
              <a:buNone/>
            </a:pPr>
            <a:r>
              <a:rPr lang="en-US" dirty="0"/>
              <a:t>If you reach 15, then consider exploring for a slam, either by cue-bidding or using Blackwood.</a:t>
            </a:r>
            <a:endParaRPr lang="en-GB" dirty="0"/>
          </a:p>
          <a:p>
            <a:pPr marL="0" indent="0">
              <a:buNone/>
            </a:pPr>
            <a:endParaRPr lang="en-GB" dirty="0"/>
          </a:p>
        </p:txBody>
      </p:sp>
    </p:spTree>
    <p:extLst>
      <p:ext uri="{BB962C8B-B14F-4D97-AF65-F5344CB8AC3E}">
        <p14:creationId xmlns:p14="http://schemas.microsoft.com/office/powerpoint/2010/main" val="3154148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1621</TotalTime>
  <Words>1674</Words>
  <Application>Microsoft Office PowerPoint</Application>
  <PresentationFormat>On-screen Show (4:3)</PresentationFormat>
  <Paragraphs>226</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Office Theme</vt:lpstr>
      <vt:lpstr>Splinter Bids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Jacoby 2NT Convention</dc:title>
  <dc:creator>graham</dc:creator>
  <cp:lastModifiedBy>Graham Brindley</cp:lastModifiedBy>
  <cp:revision>15</cp:revision>
  <dcterms:created xsi:type="dcterms:W3CDTF">2019-06-14T10:03:22Z</dcterms:created>
  <dcterms:modified xsi:type="dcterms:W3CDTF">2020-05-20T10:41:53Z</dcterms:modified>
</cp:coreProperties>
</file>